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258" r:id="rId4"/>
    <p:sldId id="259" r:id="rId5"/>
    <p:sldId id="265" r:id="rId6"/>
    <p:sldId id="284" r:id="rId7"/>
    <p:sldId id="260" r:id="rId8"/>
    <p:sldId id="262" r:id="rId9"/>
    <p:sldId id="271" r:id="rId10"/>
    <p:sldId id="272" r:id="rId11"/>
    <p:sldId id="310" r:id="rId12"/>
    <p:sldId id="311" r:id="rId13"/>
    <p:sldId id="288" r:id="rId14"/>
    <p:sldId id="263" r:id="rId15"/>
    <p:sldId id="302" r:id="rId16"/>
    <p:sldId id="257" r:id="rId17"/>
    <p:sldId id="312" r:id="rId18"/>
    <p:sldId id="292" r:id="rId19"/>
    <p:sldId id="293" r:id="rId20"/>
    <p:sldId id="294" r:id="rId21"/>
    <p:sldId id="304" r:id="rId22"/>
    <p:sldId id="303" r:id="rId23"/>
    <p:sldId id="297" r:id="rId24"/>
    <p:sldId id="298" r:id="rId25"/>
    <p:sldId id="301" r:id="rId26"/>
    <p:sldId id="305" r:id="rId27"/>
    <p:sldId id="270" r:id="rId28"/>
    <p:sldId id="289" r:id="rId29"/>
    <p:sldId id="291" r:id="rId30"/>
    <p:sldId id="306" r:id="rId31"/>
    <p:sldId id="307" r:id="rId32"/>
    <p:sldId id="309" r:id="rId33"/>
    <p:sldId id="282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89" autoAdjust="0"/>
  </p:normalViewPr>
  <p:slideViewPr>
    <p:cSldViewPr>
      <p:cViewPr varScale="1">
        <p:scale>
          <a:sx n="81" d="100"/>
          <a:sy n="81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neke\Documents\Exel%20files\rondzending%20Lyme\Rondzending%20lyme08011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neke\Documents\Exel%20files\Rondzending%20lyme020920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neke\Documents\Exel%20files\Rondzending%20lyme02092011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'plaatjes NC'!$AC$5</c:f>
              <c:strCache>
                <c:ptCount val="1"/>
                <c:pt idx="0">
                  <c:v>negatief</c:v>
                </c:pt>
              </c:strCache>
            </c:strRef>
          </c:tx>
          <c:invertIfNegative val="0"/>
          <c:cat>
            <c:strRef>
              <c:f>'plaatjes NC'!$AB$6:$AB$15</c:f>
              <c:strCache>
                <c:ptCount val="10"/>
                <c:pt idx="0">
                  <c:v>Vidas</c:v>
                </c:pt>
                <c:pt idx="1">
                  <c:v>Liason</c:v>
                </c:pt>
                <c:pt idx="2">
                  <c:v>Serion/Verion</c:v>
                </c:pt>
                <c:pt idx="3">
                  <c:v>Siemens / Enzygnost</c:v>
                </c:pt>
                <c:pt idx="4">
                  <c:v>C6 ELISA</c:v>
                </c:pt>
                <c:pt idx="6">
                  <c:v>Euroimmuun</c:v>
                </c:pt>
                <c:pt idx="7">
                  <c:v>Virotech line blot</c:v>
                </c:pt>
                <c:pt idx="8">
                  <c:v>Mikrogen recomline</c:v>
                </c:pt>
                <c:pt idx="9">
                  <c:v>In house blot</c:v>
                </c:pt>
              </c:strCache>
            </c:strRef>
          </c:cat>
          <c:val>
            <c:numRef>
              <c:f>'plaatjes NC'!$AC$6:$AC$15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12</c:v>
                </c:pt>
                <c:pt idx="6">
                  <c:v>2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strRef>
              <c:f>'plaatjes NC'!$AD$5</c:f>
              <c:strCache>
                <c:ptCount val="1"/>
                <c:pt idx="0">
                  <c:v>equivocal</c:v>
                </c:pt>
              </c:strCache>
            </c:strRef>
          </c:tx>
          <c:invertIfNegative val="0"/>
          <c:cat>
            <c:strRef>
              <c:f>'plaatjes NC'!$AB$6:$AB$15</c:f>
              <c:strCache>
                <c:ptCount val="10"/>
                <c:pt idx="0">
                  <c:v>Vidas</c:v>
                </c:pt>
                <c:pt idx="1">
                  <c:v>Liason</c:v>
                </c:pt>
                <c:pt idx="2">
                  <c:v>Serion/Verion</c:v>
                </c:pt>
                <c:pt idx="3">
                  <c:v>Siemens / Enzygnost</c:v>
                </c:pt>
                <c:pt idx="4">
                  <c:v>C6 ELISA</c:v>
                </c:pt>
                <c:pt idx="6">
                  <c:v>Euroimmuun</c:v>
                </c:pt>
                <c:pt idx="7">
                  <c:v>Virotech line blot</c:v>
                </c:pt>
                <c:pt idx="8">
                  <c:v>Mikrogen recomline</c:v>
                </c:pt>
                <c:pt idx="9">
                  <c:v>In house blot</c:v>
                </c:pt>
              </c:strCache>
            </c:strRef>
          </c:cat>
          <c:val>
            <c:numRef>
              <c:f>'plaatjes NC'!$AD$6:$AD$15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'plaatjes NC'!$AE$5</c:f>
              <c:strCache>
                <c:ptCount val="1"/>
                <c:pt idx="0">
                  <c:v>positief</c:v>
                </c:pt>
              </c:strCache>
            </c:strRef>
          </c:tx>
          <c:invertIfNegative val="0"/>
          <c:cat>
            <c:strRef>
              <c:f>'plaatjes NC'!$AB$6:$AB$15</c:f>
              <c:strCache>
                <c:ptCount val="10"/>
                <c:pt idx="0">
                  <c:v>Vidas</c:v>
                </c:pt>
                <c:pt idx="1">
                  <c:v>Liason</c:v>
                </c:pt>
                <c:pt idx="2">
                  <c:v>Serion/Verion</c:v>
                </c:pt>
                <c:pt idx="3">
                  <c:v>Siemens / Enzygnost</c:v>
                </c:pt>
                <c:pt idx="4">
                  <c:v>C6 ELISA</c:v>
                </c:pt>
                <c:pt idx="6">
                  <c:v>Euroimmuun</c:v>
                </c:pt>
                <c:pt idx="7">
                  <c:v>Virotech line blot</c:v>
                </c:pt>
                <c:pt idx="8">
                  <c:v>Mikrogen recomline</c:v>
                </c:pt>
                <c:pt idx="9">
                  <c:v>In house blot</c:v>
                </c:pt>
              </c:strCache>
            </c:strRef>
          </c:cat>
          <c:val>
            <c:numRef>
              <c:f>'plaatjes NC'!$AE$6:$AE$15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90752"/>
        <c:axId val="189345792"/>
      </c:barChart>
      <c:catAx>
        <c:axId val="18929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9345792"/>
        <c:crosses val="autoZero"/>
        <c:auto val="1"/>
        <c:lblAlgn val="ctr"/>
        <c:lblOffset val="100"/>
        <c:noMultiLvlLbl val="0"/>
      </c:catAx>
      <c:valAx>
        <c:axId val="1893457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9290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'plaatjes Lyme'!$D$7</c:f>
              <c:strCache>
                <c:ptCount val="1"/>
                <c:pt idx="0">
                  <c:v>negatief</c:v>
                </c:pt>
              </c:strCache>
            </c:strRef>
          </c:tx>
          <c:invertIfNegative val="0"/>
          <c:cat>
            <c:strRef>
              <c:f>'plaatjes Lyme'!$C$8:$C$17</c:f>
              <c:strCache>
                <c:ptCount val="10"/>
                <c:pt idx="0">
                  <c:v>Vidas</c:v>
                </c:pt>
                <c:pt idx="1">
                  <c:v>Liason</c:v>
                </c:pt>
                <c:pt idx="2">
                  <c:v>Serion/Verion</c:v>
                </c:pt>
                <c:pt idx="3">
                  <c:v>Siemens / Enzygnost</c:v>
                </c:pt>
                <c:pt idx="4">
                  <c:v>C6 ELISA</c:v>
                </c:pt>
                <c:pt idx="6">
                  <c:v>Euroimmuun</c:v>
                </c:pt>
                <c:pt idx="7">
                  <c:v>Virotech line blot</c:v>
                </c:pt>
                <c:pt idx="8">
                  <c:v>Mikrogen recomline</c:v>
                </c:pt>
                <c:pt idx="9">
                  <c:v>In house blot</c:v>
                </c:pt>
              </c:strCache>
            </c:strRef>
          </c:cat>
          <c:val>
            <c:numRef>
              <c:f>'plaatjes Lyme'!$D$8:$D$17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'plaatjes Lyme'!$E$7</c:f>
              <c:strCache>
                <c:ptCount val="1"/>
                <c:pt idx="0">
                  <c:v>equivocal</c:v>
                </c:pt>
              </c:strCache>
            </c:strRef>
          </c:tx>
          <c:invertIfNegative val="0"/>
          <c:cat>
            <c:strRef>
              <c:f>'plaatjes Lyme'!$C$8:$C$17</c:f>
              <c:strCache>
                <c:ptCount val="10"/>
                <c:pt idx="0">
                  <c:v>Vidas</c:v>
                </c:pt>
                <c:pt idx="1">
                  <c:v>Liason</c:v>
                </c:pt>
                <c:pt idx="2">
                  <c:v>Serion/Verion</c:v>
                </c:pt>
                <c:pt idx="3">
                  <c:v>Siemens / Enzygnost</c:v>
                </c:pt>
                <c:pt idx="4">
                  <c:v>C6 ELISA</c:v>
                </c:pt>
                <c:pt idx="6">
                  <c:v>Euroimmuun</c:v>
                </c:pt>
                <c:pt idx="7">
                  <c:v>Virotech line blot</c:v>
                </c:pt>
                <c:pt idx="8">
                  <c:v>Mikrogen recomline</c:v>
                </c:pt>
                <c:pt idx="9">
                  <c:v>In house blot</c:v>
                </c:pt>
              </c:strCache>
            </c:strRef>
          </c:cat>
          <c:val>
            <c:numRef>
              <c:f>'plaatjes Lyme'!$E$8:$E$17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'plaatjes Lyme'!$F$7</c:f>
              <c:strCache>
                <c:ptCount val="1"/>
                <c:pt idx="0">
                  <c:v>positief</c:v>
                </c:pt>
              </c:strCache>
            </c:strRef>
          </c:tx>
          <c:invertIfNegative val="0"/>
          <c:cat>
            <c:strRef>
              <c:f>'plaatjes Lyme'!$C$8:$C$17</c:f>
              <c:strCache>
                <c:ptCount val="10"/>
                <c:pt idx="0">
                  <c:v>Vidas</c:v>
                </c:pt>
                <c:pt idx="1">
                  <c:v>Liason</c:v>
                </c:pt>
                <c:pt idx="2">
                  <c:v>Serion/Verion</c:v>
                </c:pt>
                <c:pt idx="3">
                  <c:v>Siemens / Enzygnost</c:v>
                </c:pt>
                <c:pt idx="4">
                  <c:v>C6 ELISA</c:v>
                </c:pt>
                <c:pt idx="6">
                  <c:v>Euroimmuun</c:v>
                </c:pt>
                <c:pt idx="7">
                  <c:v>Virotech line blot</c:v>
                </c:pt>
                <c:pt idx="8">
                  <c:v>Mikrogen recomline</c:v>
                </c:pt>
                <c:pt idx="9">
                  <c:v>In house blot</c:v>
                </c:pt>
              </c:strCache>
            </c:strRef>
          </c:cat>
          <c:val>
            <c:numRef>
              <c:f>'plaatjes Lyme'!$F$8:$F$17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496320"/>
        <c:axId val="189506304"/>
      </c:barChart>
      <c:catAx>
        <c:axId val="18949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9506304"/>
        <c:crosses val="autoZero"/>
        <c:auto val="1"/>
        <c:lblAlgn val="ctr"/>
        <c:lblOffset val="100"/>
        <c:noMultiLvlLbl val="0"/>
      </c:catAx>
      <c:valAx>
        <c:axId val="189506304"/>
        <c:scaling>
          <c:orientation val="minMax"/>
          <c:max val="3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949632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'plaatjes Lyme'!$D$22</c:f>
              <c:strCache>
                <c:ptCount val="1"/>
                <c:pt idx="0">
                  <c:v>negatief</c:v>
                </c:pt>
              </c:strCache>
            </c:strRef>
          </c:tx>
          <c:invertIfNegative val="0"/>
          <c:cat>
            <c:strRef>
              <c:f>'plaatjes Lyme'!$C$23:$C$30</c:f>
              <c:strCache>
                <c:ptCount val="8"/>
                <c:pt idx="0">
                  <c:v>Liason</c:v>
                </c:pt>
                <c:pt idx="1">
                  <c:v>Serion/Verion</c:v>
                </c:pt>
                <c:pt idx="2">
                  <c:v>Siemens / Enzygnost</c:v>
                </c:pt>
                <c:pt idx="4">
                  <c:v>Euroimmuun</c:v>
                </c:pt>
                <c:pt idx="5">
                  <c:v>Virotech line blot</c:v>
                </c:pt>
                <c:pt idx="6">
                  <c:v>Mikrogen recomline</c:v>
                </c:pt>
                <c:pt idx="7">
                  <c:v>In house blot</c:v>
                </c:pt>
              </c:strCache>
            </c:strRef>
          </c:cat>
          <c:val>
            <c:numRef>
              <c:f>'plaatjes Lyme'!$D$23:$D$30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'plaatjes Lyme'!$E$22</c:f>
              <c:strCache>
                <c:ptCount val="1"/>
                <c:pt idx="0">
                  <c:v>equivocal</c:v>
                </c:pt>
              </c:strCache>
            </c:strRef>
          </c:tx>
          <c:invertIfNegative val="0"/>
          <c:cat>
            <c:strRef>
              <c:f>'plaatjes Lyme'!$C$23:$C$30</c:f>
              <c:strCache>
                <c:ptCount val="8"/>
                <c:pt idx="0">
                  <c:v>Liason</c:v>
                </c:pt>
                <c:pt idx="1">
                  <c:v>Serion/Verion</c:v>
                </c:pt>
                <c:pt idx="2">
                  <c:v>Siemens / Enzygnost</c:v>
                </c:pt>
                <c:pt idx="4">
                  <c:v>Euroimmuun</c:v>
                </c:pt>
                <c:pt idx="5">
                  <c:v>Virotech line blot</c:v>
                </c:pt>
                <c:pt idx="6">
                  <c:v>Mikrogen recomline</c:v>
                </c:pt>
                <c:pt idx="7">
                  <c:v>In house blot</c:v>
                </c:pt>
              </c:strCache>
            </c:strRef>
          </c:cat>
          <c:val>
            <c:numRef>
              <c:f>'plaatjes Lyme'!$E$23:$E$30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'plaatjes Lyme'!$F$22</c:f>
              <c:strCache>
                <c:ptCount val="1"/>
                <c:pt idx="0">
                  <c:v>positief</c:v>
                </c:pt>
              </c:strCache>
            </c:strRef>
          </c:tx>
          <c:invertIfNegative val="0"/>
          <c:cat>
            <c:strRef>
              <c:f>'plaatjes Lyme'!$C$23:$C$30</c:f>
              <c:strCache>
                <c:ptCount val="8"/>
                <c:pt idx="0">
                  <c:v>Liason</c:v>
                </c:pt>
                <c:pt idx="1">
                  <c:v>Serion/Verion</c:v>
                </c:pt>
                <c:pt idx="2">
                  <c:v>Siemens / Enzygnost</c:v>
                </c:pt>
                <c:pt idx="4">
                  <c:v>Euroimmuun</c:v>
                </c:pt>
                <c:pt idx="5">
                  <c:v>Virotech line blot</c:v>
                </c:pt>
                <c:pt idx="6">
                  <c:v>Mikrogen recomline</c:v>
                </c:pt>
                <c:pt idx="7">
                  <c:v>In house blot</c:v>
                </c:pt>
              </c:strCache>
            </c:strRef>
          </c:cat>
          <c:val>
            <c:numRef>
              <c:f>'plaatjes Lyme'!$F$23:$F$30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64800"/>
        <c:axId val="189566336"/>
      </c:barChart>
      <c:catAx>
        <c:axId val="18956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9566336"/>
        <c:crosses val="autoZero"/>
        <c:auto val="1"/>
        <c:lblAlgn val="ctr"/>
        <c:lblOffset val="100"/>
        <c:noMultiLvlLbl val="0"/>
      </c:catAx>
      <c:valAx>
        <c:axId val="189566336"/>
        <c:scaling>
          <c:orientation val="minMax"/>
          <c:max val="3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956480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E586-5FB2-4A66-8B42-2A98323DADCA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3056-18CF-49DF-AEFB-8253421BCF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4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" pitchFamily="1" charset="0"/>
              </a:rPr>
              <a:t>Lyme </a:t>
            </a:r>
            <a:r>
              <a:rPr lang="en-US" dirty="0" err="1" smtClean="0">
                <a:latin typeface="Times" pitchFamily="1" charset="0"/>
              </a:rPr>
              <a:t>endemisch</a:t>
            </a:r>
            <a:r>
              <a:rPr lang="en-US" baseline="0" dirty="0" smtClean="0">
                <a:latin typeface="Times" pitchFamily="1" charset="0"/>
              </a:rPr>
              <a:t> in </a:t>
            </a:r>
            <a:r>
              <a:rPr lang="en-US" dirty="0" err="1" smtClean="0">
                <a:latin typeface="Times" pitchFamily="1" charset="0"/>
              </a:rPr>
              <a:t>nederland</a:t>
            </a:r>
            <a:endParaRPr lang="en-US" dirty="0" smtClean="0">
              <a:latin typeface="Times" pitchFamily="1" charset="0"/>
            </a:endParaRPr>
          </a:p>
          <a:p>
            <a:pPr eaLnBrk="1" hangingPunct="1"/>
            <a:r>
              <a:rPr lang="en-US" dirty="0" err="1" smtClean="0">
                <a:latin typeface="Times" pitchFamily="1" charset="0"/>
              </a:rPr>
              <a:t>Soms</a:t>
            </a:r>
            <a:r>
              <a:rPr lang="en-US" dirty="0" smtClean="0">
                <a:latin typeface="Times" pitchFamily="1" charset="0"/>
              </a:rPr>
              <a:t> </a:t>
            </a:r>
            <a:r>
              <a:rPr lang="en-US" dirty="0" err="1" smtClean="0">
                <a:latin typeface="Times" pitchFamily="1" charset="0"/>
              </a:rPr>
              <a:t>wanneer</a:t>
            </a:r>
            <a:r>
              <a:rPr lang="en-US" dirty="0" smtClean="0">
                <a:latin typeface="Times" pitchFamily="1" charset="0"/>
              </a:rPr>
              <a:t> je het </a:t>
            </a:r>
            <a:r>
              <a:rPr lang="en-US" dirty="0" err="1" smtClean="0">
                <a:latin typeface="Times" pitchFamily="1" charset="0"/>
              </a:rPr>
              <a:t>niet</a:t>
            </a:r>
            <a:r>
              <a:rPr lang="en-US" dirty="0" smtClean="0">
                <a:latin typeface="Times" pitchFamily="1" charset="0"/>
              </a:rPr>
              <a:t> </a:t>
            </a:r>
            <a:r>
              <a:rPr lang="en-US" dirty="0" err="1" smtClean="0">
                <a:latin typeface="Times" pitchFamily="1" charset="0"/>
              </a:rPr>
              <a:t>verwacht</a:t>
            </a:r>
            <a:r>
              <a:rPr lang="en-US" dirty="0" smtClean="0">
                <a:latin typeface="Times" pitchFamily="1" charset="0"/>
              </a:rPr>
              <a:t> </a:t>
            </a:r>
            <a:r>
              <a:rPr lang="en-US" dirty="0" err="1" smtClean="0">
                <a:latin typeface="Times" pitchFamily="1" charset="0"/>
              </a:rPr>
              <a:t>wordt</a:t>
            </a:r>
            <a:r>
              <a:rPr lang="en-US" dirty="0" smtClean="0">
                <a:latin typeface="Times" pitchFamily="1" charset="0"/>
              </a:rPr>
              <a:t> je </a:t>
            </a:r>
            <a:r>
              <a:rPr lang="en-US" dirty="0" err="1" smtClean="0">
                <a:latin typeface="Times" pitchFamily="1" charset="0"/>
              </a:rPr>
              <a:t>er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plotseling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mee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geconfronteerd</a:t>
            </a:r>
            <a:r>
              <a:rPr lang="en-US" baseline="0" dirty="0" smtClean="0">
                <a:latin typeface="Times" pitchFamily="1" charset="0"/>
              </a:rPr>
              <a:t>. </a:t>
            </a:r>
          </a:p>
          <a:p>
            <a:pPr eaLnBrk="1" hangingPunct="1"/>
            <a:r>
              <a:rPr lang="en-US" dirty="0" smtClean="0">
                <a:latin typeface="Times" pitchFamily="1" charset="0"/>
              </a:rPr>
              <a:t>Maar hoe kun je nu </a:t>
            </a:r>
            <a:r>
              <a:rPr lang="en-US" dirty="0" err="1" smtClean="0">
                <a:latin typeface="Times" pitchFamily="1" charset="0"/>
              </a:rPr>
              <a:t>weten</a:t>
            </a:r>
            <a:r>
              <a:rPr lang="en-US" dirty="0" smtClean="0">
                <a:latin typeface="Times" pitchFamily="1" charset="0"/>
              </a:rPr>
              <a:t> of </a:t>
            </a:r>
            <a:r>
              <a:rPr lang="en-US" dirty="0" err="1" smtClean="0">
                <a:latin typeface="Times" pitchFamily="1" charset="0"/>
              </a:rPr>
              <a:t>dit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een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echte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lyme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baseline="0" dirty="0" err="1" smtClean="0">
                <a:latin typeface="Times" pitchFamily="1" charset="0"/>
              </a:rPr>
              <a:t>infectie</a:t>
            </a:r>
            <a:r>
              <a:rPr lang="en-US" baseline="0" dirty="0" smtClean="0">
                <a:latin typeface="Times" pitchFamily="1" charset="0"/>
              </a:rPr>
              <a:t> is of </a:t>
            </a:r>
            <a:r>
              <a:rPr lang="en-US" baseline="0" dirty="0" err="1" smtClean="0">
                <a:latin typeface="Times" pitchFamily="1" charset="0"/>
              </a:rPr>
              <a:t>slechts</a:t>
            </a:r>
            <a:r>
              <a:rPr lang="en-US" baseline="0" dirty="0" smtClean="0">
                <a:latin typeface="Times" pitchFamily="1" charset="0"/>
              </a:rPr>
              <a:t> </a:t>
            </a:r>
            <a:r>
              <a:rPr lang="en-US" dirty="0" err="1" smtClean="0">
                <a:latin typeface="Times" pitchFamily="1" charset="0"/>
              </a:rPr>
              <a:t>Yme</a:t>
            </a:r>
            <a:r>
              <a:rPr lang="en-US" dirty="0" smtClean="0">
                <a:latin typeface="Times" pitchFamily="1" charset="0"/>
              </a:rPr>
              <a:t> die </a:t>
            </a:r>
            <a:r>
              <a:rPr lang="en-US" dirty="0" err="1" smtClean="0">
                <a:latin typeface="Times" pitchFamily="1" charset="0"/>
              </a:rPr>
              <a:t>rijles</a:t>
            </a:r>
            <a:r>
              <a:rPr lang="en-US" dirty="0" smtClean="0">
                <a:latin typeface="Times" pitchFamily="1" charset="0"/>
              </a:rPr>
              <a:t> </a:t>
            </a:r>
            <a:r>
              <a:rPr lang="en-US" dirty="0" err="1" smtClean="0">
                <a:latin typeface="Times" pitchFamily="1" charset="0"/>
              </a:rPr>
              <a:t>geeft</a:t>
            </a:r>
            <a:r>
              <a:rPr lang="en-US" dirty="0" smtClean="0">
                <a:latin typeface="Times" pitchFamily="1" charset="0"/>
              </a:rPr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34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9pPr>
          </a:lstStyle>
          <a:p>
            <a:fld id="{9BED54CB-2D62-445A-AA28-E19B7226C42B}" type="slidenum">
              <a:rPr lang="en-US" sz="1200" smtClean="0">
                <a:solidFill>
                  <a:schemeClr val="tx1"/>
                </a:solidFill>
                <a:latin typeface="Times" pitchFamily="18" charset="0"/>
              </a:rPr>
              <a:pPr/>
              <a:t>11</a:t>
            </a:fld>
            <a:endParaRPr lang="en-US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9pPr>
          </a:lstStyle>
          <a:p>
            <a:fld id="{B8B1FF18-8BF8-4BC4-9C92-3F0782D997E9}" type="slidenum">
              <a:rPr lang="en-US" sz="1200" smtClean="0">
                <a:solidFill>
                  <a:schemeClr val="tx1"/>
                </a:solidFill>
                <a:latin typeface="Times" pitchFamily="18" charset="0"/>
              </a:rPr>
              <a:pPr/>
              <a:t>12</a:t>
            </a:fld>
            <a:endParaRPr lang="en-US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C1B7-0BC0-4A46-9B7C-AF5B4EDA6841}" type="slidenum">
              <a:rPr lang="en-US"/>
              <a:pPr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2BD17-55DD-459B-95DD-24DE0C0BC1F1}" type="slidenum">
              <a:rPr lang="nl-NL"/>
              <a:pPr/>
              <a:t>14</a:t>
            </a:fld>
            <a:endParaRPr lang="nl-NL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0B6A2-EB23-4D95-9160-26E980214448}" type="slidenum">
              <a:rPr lang="nl-NL"/>
              <a:pPr/>
              <a:t>15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Kruisredenering: ivm probleem met inclusie sera in studie; meestal obv eerdere pos serologie</a:t>
            </a:r>
          </a:p>
          <a:p>
            <a:r>
              <a:rPr lang="nl-NL"/>
              <a:t>Bij ACA wel bijna 100%</a:t>
            </a:r>
          </a:p>
          <a:p>
            <a:r>
              <a:rPr lang="nl-NL"/>
              <a:t>Incidenten met neg serologie bij ACA (PCR+): dan in andere ser testen ( alternatieve EIA of WG) wel pos.</a:t>
            </a:r>
          </a:p>
          <a:p>
            <a:r>
              <a:rPr lang="nl-NL"/>
              <a:t>Oorzak: mgl oudere test of antigeen variatie.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AF55E-A4C6-4321-B356-022AA80838C1}" type="slidenum">
              <a:rPr lang="nl-NL"/>
              <a:pPr/>
              <a:t>16</a:t>
            </a:fld>
            <a:endParaRPr lang="nl-NL"/>
          </a:p>
        </p:txBody>
      </p:sp>
      <p:sp>
        <p:nvSpPr>
          <p:cNvPr id="747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475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dirty="0" smtClean="0"/>
              <a:t>Burgerinitiatief: 65.000 handtekeningen aangeboden aan de minister.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Meer aandacht voor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diagnostiek en behandeling</a:t>
            </a:r>
          </a:p>
          <a:p>
            <a:r>
              <a:rPr lang="nl-NL" baseline="0" dirty="0" smtClean="0"/>
              <a:t>Men wil expertisecentrum</a:t>
            </a:r>
          </a:p>
          <a:p>
            <a:endParaRPr lang="nl-NL" baseline="0" dirty="0" smtClean="0"/>
          </a:p>
          <a:p>
            <a:r>
              <a:rPr lang="nl-NL" baseline="0" dirty="0" smtClean="0"/>
              <a:t>RIVM samen met NVMM: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consensisberaad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Groep microbiologen met aandachtsgebied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Standaardisatie serologie/ wat zijn de discrepanties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Suggestie: </a:t>
            </a:r>
            <a:r>
              <a:rPr lang="nl-NL" dirty="0" err="1"/>
              <a:t>lyme</a:t>
            </a:r>
            <a:r>
              <a:rPr lang="nl-NL" dirty="0"/>
              <a:t> als ziekte verlaten en gaan spreken van </a:t>
            </a:r>
            <a:r>
              <a:rPr lang="nl-NL" dirty="0" err="1"/>
              <a:t>borrelia</a:t>
            </a:r>
            <a:r>
              <a:rPr lang="nl-NL" dirty="0"/>
              <a:t> infectie.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1143000" lvl="2" indent="-228600">
              <a:spcBef>
                <a:spcPct val="0"/>
              </a:spcBef>
            </a:pPr>
            <a:endParaRPr lang="nl-NL" sz="800" dirty="0"/>
          </a:p>
        </p:txBody>
      </p:sp>
      <p:sp>
        <p:nvSpPr>
          <p:cNvPr id="23555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6E03DA-647D-468A-A973-C72DD2326C91}" type="slidenum">
              <a:rPr lang="nl-NL" sz="1200">
                <a:latin typeface="+mn-lt"/>
              </a:rPr>
              <a:pPr algn="r">
                <a:defRPr/>
              </a:pPr>
              <a:t>16</a:t>
            </a:fld>
            <a:endParaRPr lang="nl-N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0B6A2-EB23-4D95-9160-26E980214448}" type="slidenum">
              <a:rPr lang="nl-NL"/>
              <a:pPr/>
              <a:t>26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6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 A was het serum van een persoon met een multipele erythema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migrans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het moment van bloedafname. In dit serum waren duidelijk antistoffen tegen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burgdorferi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detecteerbaar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Deze waren voornamelijk van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klasse. 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Vijf van de 57 deelnemers die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serologie uitvoeren gaven niet het beoogde antwoord (ja) op de vraag over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Lyme-borreliose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Deze 5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deelenemers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toonden alle 5 wel duidelijk antistoffen van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klasse aan maar geen of grenswaarde antistoffen van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klasse. Het gaat hier dus om een interpretatiefout. De combinatie van een betrekkelijk recent ontstaan ziektebeeld met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voornaamste gevonden antistof heeft bij deze deelnemers geleid tot een verkeerde interpretatie, mogelijk met de achterliggende gedachte: “solitair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niet passen bij een relatief recente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-infectie”. 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ook wel degelijk als voornaamste antistof gevonden worden bij een recent ziektebeeld, zoals met deze casus geïllustreerd wordt. Omgekeerd is het echter wel zo dat een solitaire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reactie niet past bij een late uiting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maar wel een ondersteuning kan zijn van een vroege infectie. 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782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Antistoffen van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klasse werden vanuit dit monster zeer wisselend gerapporteerd zowel in de screenings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ELISA’s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in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immunoblot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 dit monster door een deel van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deelenemers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negatief, een deel als grenswaarde en een deel als laag positief uitgeslagen. Dit was zowel voor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EIA’s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immunoblots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niet duidelijk geassocieerd met het gebruik van een bepaalde kit. Gezien het duidelijk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aanweizg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antistoffen mocht dit niet van invloed zijn op de interpretatie.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0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Diagnsotiek</a:t>
            </a:r>
            <a:r>
              <a:rPr lang="nl-NL" baseline="0" dirty="0" smtClean="0"/>
              <a:t> en behandeling van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is iets waar nogal wat controverse over bestaat</a:t>
            </a:r>
          </a:p>
          <a:p>
            <a:r>
              <a:rPr lang="nl-NL" baseline="0" dirty="0" smtClean="0"/>
              <a:t>We kunnen niet gewoon serologie uitvoeren, maar </a:t>
            </a:r>
            <a:r>
              <a:rPr lang="nl-NL" baseline="0" dirty="0" err="1" smtClean="0"/>
              <a:t>patientlobbygroepen</a:t>
            </a:r>
            <a:r>
              <a:rPr lang="nl-NL" baseline="0" dirty="0" smtClean="0"/>
              <a:t> kijken kritisch over onze schouders mee</a:t>
            </a:r>
          </a:p>
          <a:p>
            <a:r>
              <a:rPr lang="nl-NL" baseline="0" dirty="0" smtClean="0"/>
              <a:t>En als de serologie negatief is kan het nog gewoon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zijn.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Ignorance</a:t>
            </a:r>
            <a:r>
              <a:rPr lang="nl-NL" dirty="0" smtClean="0"/>
              <a:t> </a:t>
            </a:r>
            <a:r>
              <a:rPr lang="nl-NL" dirty="0" err="1" smtClean="0"/>
              <a:t>doesn’t</a:t>
            </a:r>
            <a:r>
              <a:rPr lang="nl-NL" dirty="0" smtClean="0"/>
              <a:t> </a:t>
            </a:r>
            <a:r>
              <a:rPr lang="nl-NL" dirty="0" err="1" smtClean="0"/>
              <a:t>solve</a:t>
            </a:r>
            <a:r>
              <a:rPr lang="nl-NL" dirty="0" smtClean="0"/>
              <a:t> </a:t>
            </a:r>
            <a:r>
              <a:rPr lang="nl-NL" dirty="0" err="1" smtClean="0"/>
              <a:t>anything</a:t>
            </a:r>
            <a:endParaRPr lang="nl-NL" dirty="0" smtClean="0"/>
          </a:p>
          <a:p>
            <a:r>
              <a:rPr lang="nl-NL" dirty="0" smtClean="0"/>
              <a:t>IDSA</a:t>
            </a:r>
            <a:r>
              <a:rPr lang="nl-NL" baseline="0" dirty="0" smtClean="0"/>
              <a:t> wordt verweten alleen </a:t>
            </a:r>
            <a:r>
              <a:rPr lang="nl-NL" baseline="0" dirty="0" err="1" smtClean="0"/>
              <a:t>aangeld</a:t>
            </a:r>
            <a:r>
              <a:rPr lang="nl-NL" baseline="0" dirty="0" smtClean="0"/>
              <a:t> te denken</a:t>
            </a:r>
          </a:p>
          <a:p>
            <a:r>
              <a:rPr lang="nl-NL" baseline="0" dirty="0" smtClean="0"/>
              <a:t>Negatieve serologie dan kun je nog steeds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hebben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ILADS:Lyme</a:t>
            </a:r>
            <a:r>
              <a:rPr lang="nl-NL" dirty="0" smtClean="0"/>
              <a:t> is een multisysteemziekte , moeilijk te behandelen, langdurige behandeling noodzakelijk. Moeilijk te </a:t>
            </a:r>
            <a:r>
              <a:rPr lang="nl-NL" dirty="0" err="1" smtClean="0"/>
              <a:t>diagnosticerenwant</a:t>
            </a:r>
            <a:r>
              <a:rPr lang="nl-NL" dirty="0" smtClean="0"/>
              <a:t> de gebruikte testen zijn zeer ongevoelig.</a:t>
            </a:r>
          </a:p>
          <a:p>
            <a:endParaRPr lang="nl-NL" dirty="0" smtClean="0"/>
          </a:p>
          <a:p>
            <a:r>
              <a:rPr lang="nl-NL" dirty="0" smtClean="0"/>
              <a:t>IDSA: </a:t>
            </a:r>
            <a:r>
              <a:rPr lang="nl-NL" dirty="0" err="1" smtClean="0"/>
              <a:t>lyme</a:t>
            </a:r>
            <a:r>
              <a:rPr lang="nl-NL" dirty="0" smtClean="0"/>
              <a:t> is een infectieziekte veroorzaakt door </a:t>
            </a:r>
            <a:r>
              <a:rPr lang="nl-NL" dirty="0" err="1" smtClean="0"/>
              <a:t>Borrelia</a:t>
            </a:r>
            <a:r>
              <a:rPr lang="nl-NL" dirty="0" smtClean="0"/>
              <a:t> </a:t>
            </a:r>
            <a:r>
              <a:rPr lang="nl-NL" dirty="0" err="1" smtClean="0"/>
              <a:t>burgdorferi</a:t>
            </a:r>
            <a:r>
              <a:rPr lang="nl-NL" dirty="0" smtClean="0"/>
              <a:t>, overgebracht door teken   met diverse maar goed herkende klinische uitingen in verschillende stadia. Goed te behandelen met korte antibioticakuur. </a:t>
            </a:r>
          </a:p>
          <a:p>
            <a:endParaRPr lang="nl-NL" dirty="0" smtClean="0"/>
          </a:p>
          <a:p>
            <a:r>
              <a:rPr lang="nl-NL" dirty="0" smtClean="0"/>
              <a:t>Tot in </a:t>
            </a:r>
            <a:r>
              <a:rPr lang="nl-NL" dirty="0" err="1" smtClean="0"/>
              <a:t>rechtzaal</a:t>
            </a:r>
            <a:r>
              <a:rPr lang="nl-NL" dirty="0" smtClean="0"/>
              <a:t> controverse uitgespeelt: </a:t>
            </a:r>
          </a:p>
          <a:p>
            <a:r>
              <a:rPr lang="nl-NL" dirty="0" smtClean="0"/>
              <a:t>In VS: richtlijn IDSA moet opnieuw bekeken worden door onafhankelijke personen. Na revisie 2 zinnen veranderd. Daarna vanuit lobby ILADS: wederom geen </a:t>
            </a:r>
            <a:r>
              <a:rPr lang="nl-NL" dirty="0" err="1" smtClean="0"/>
              <a:t>ongebiaste</a:t>
            </a:r>
            <a:r>
              <a:rPr lang="nl-NL" dirty="0" smtClean="0"/>
              <a:t> personen in commissie. </a:t>
            </a:r>
          </a:p>
          <a:p>
            <a:endParaRPr lang="nl-NL" dirty="0" smtClean="0"/>
          </a:p>
          <a:p>
            <a:r>
              <a:rPr lang="nl-NL" dirty="0" smtClean="0"/>
              <a:t>In</a:t>
            </a:r>
            <a:r>
              <a:rPr lang="nl-NL" baseline="0" dirty="0" smtClean="0"/>
              <a:t> Europa dezelfde controverse, wellicht heeft u oktober 2010 de uitzending van RADAR gezien waarin duidelijk werd gemaakt dat wij als laboratoria het helemaal niet goed doen.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60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 B was een serum van een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een facialis parese, een vroeg systemische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infectie. In dit serum waren antistoffen tegen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duidelijk aantoonbaar zowel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serum gaf in uitslagen en interpretatie geen problemen voor de deelnemers, alle deelnemers die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serologie uitvoeren toonde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antistoffen aan interpreteerden dit serum correct als ondersteunend voor de diagnose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Lyme-borreliose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566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Serum C: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serum C was sprake van een sterk positieve reactie in de tests voor syfilis naast een laag positieve reactie in de tests voor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tegen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Borrelia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Dat leidde een aantal malen tot “ja” op de vraag over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Lyme-borreliose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 dit serum. Het is goed om in zulke gevallen ook andere verklaringen te overwegen, zoals kruisreactiviteit; bovendien is er een aanzienlijke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seroprevalentie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-antistoffen in de gezonde Nederlandse bevolking.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818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392A3-4233-49B3-964C-CD94F06F6E85}" type="slidenum">
              <a:rPr lang="nl-NL"/>
              <a:pPr/>
              <a:t>32</a:t>
            </a:fld>
            <a:endParaRPr lang="nl-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Maat voor activiteit zou fijn zijn</a:t>
            </a:r>
          </a:p>
          <a:p>
            <a:r>
              <a:rPr lang="en-GB"/>
              <a:t>Meer standaardisering serologie gewenst. </a:t>
            </a:r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392A3-4233-49B3-964C-CD94F06F6E85}" type="slidenum">
              <a:rPr lang="nl-NL"/>
              <a:pPr/>
              <a:t>33</a:t>
            </a:fld>
            <a:endParaRPr lang="nl-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62CC6-8BF6-4D16-9F01-E26C2B6D9ECC}" type="slidenum">
              <a:rPr lang="nl-NL"/>
              <a:pPr/>
              <a:t>3</a:t>
            </a:fld>
            <a:endParaRPr lang="nl-NL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wordt ons in </a:t>
            </a:r>
            <a:r>
              <a:rPr lang="nl-NL" dirty="0" err="1"/>
              <a:t>diagnsotiek</a:t>
            </a:r>
            <a:r>
              <a:rPr lang="nl-NL" dirty="0"/>
              <a:t> verweten:</a:t>
            </a:r>
          </a:p>
          <a:p>
            <a:r>
              <a:rPr lang="nl-NL" dirty="0"/>
              <a:t>Nee is er niet en derhalve gemakkelijk in cirkelredenatie te komen</a:t>
            </a:r>
          </a:p>
          <a:p>
            <a:r>
              <a:rPr lang="nl-NL" dirty="0"/>
              <a:t>Sens laag inderdaad in vroege fase van ziekte, aangehaalde literatuur daarbij haalt meest vroeg en laat door elkaar: Echter lange series van goed gedocumenteerde late infecties schaars. </a:t>
            </a:r>
          </a:p>
          <a:p>
            <a:r>
              <a:rPr lang="nl-NL" dirty="0"/>
              <a:t>Inderdaad geen FDA in </a:t>
            </a:r>
            <a:r>
              <a:rPr lang="nl-NL" dirty="0" err="1"/>
              <a:t>europa</a:t>
            </a:r>
            <a:r>
              <a:rPr lang="nl-NL" dirty="0"/>
              <a:t>: we moeten ons dus wel zorgen maken over de kwaliteit van testen, en van leveranciers vragen evaluaties in goed gedocumenteerde </a:t>
            </a:r>
            <a:r>
              <a:rPr lang="nl-NL" dirty="0" err="1"/>
              <a:t>patienten</a:t>
            </a:r>
            <a:r>
              <a:rPr lang="nl-NL" dirty="0"/>
              <a:t> te laten zien. </a:t>
            </a:r>
          </a:p>
          <a:p>
            <a:r>
              <a:rPr lang="nl-NL" dirty="0"/>
              <a:t>Ja, kan</a:t>
            </a:r>
          </a:p>
          <a:p>
            <a:r>
              <a:rPr lang="nl-NL" dirty="0"/>
              <a:t>Noodzaak voor goed gedocumenteerde </a:t>
            </a:r>
            <a:r>
              <a:rPr lang="nl-NL" dirty="0" err="1"/>
              <a:t>serumpannels</a:t>
            </a:r>
            <a:r>
              <a:rPr lang="nl-NL" dirty="0"/>
              <a:t> voor evaluatie testen</a:t>
            </a:r>
          </a:p>
          <a:p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0BC09-D3D7-4B4B-A067-1B5D89EBB73C}" type="slidenum">
              <a:rPr lang="nl-NL"/>
              <a:pPr/>
              <a:t>4</a:t>
            </a:fld>
            <a:endParaRPr lang="nl-NL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</p:spPr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europa</a:t>
            </a:r>
            <a:r>
              <a:rPr lang="nl-NL" dirty="0" smtClean="0"/>
              <a:t> is de situatie ingewikkelder dan in de VS. </a:t>
            </a:r>
          </a:p>
          <a:p>
            <a:endParaRPr lang="nl-NL" dirty="0" smtClean="0"/>
          </a:p>
          <a:p>
            <a:r>
              <a:rPr lang="nl-NL" dirty="0" err="1" smtClean="0"/>
              <a:t>Borrelia</a:t>
            </a:r>
            <a:r>
              <a:rPr lang="nl-NL" dirty="0" smtClean="0"/>
              <a:t> </a:t>
            </a:r>
            <a:r>
              <a:rPr lang="nl-NL" dirty="0"/>
              <a:t>komt voor in gematigde klimaatzone op noordelijk halfrond.</a:t>
            </a:r>
          </a:p>
          <a:p>
            <a:r>
              <a:rPr lang="nl-NL" dirty="0"/>
              <a:t>Minimaal 11 </a:t>
            </a:r>
            <a:r>
              <a:rPr lang="nl-NL" dirty="0" err="1"/>
              <a:t>genospecies</a:t>
            </a:r>
            <a:r>
              <a:rPr lang="nl-NL" dirty="0"/>
              <a:t> </a:t>
            </a:r>
            <a:r>
              <a:rPr lang="nl-NL" dirty="0" err="1"/>
              <a:t>afh</a:t>
            </a:r>
            <a:r>
              <a:rPr lang="nl-NL" dirty="0"/>
              <a:t> van hoe je telt 14 of </a:t>
            </a:r>
            <a:r>
              <a:rPr lang="nl-NL" dirty="0" err="1"/>
              <a:t>mischien</a:t>
            </a:r>
            <a:r>
              <a:rPr lang="nl-NL" dirty="0"/>
              <a:t> nog meer</a:t>
            </a:r>
          </a:p>
          <a:p>
            <a:r>
              <a:rPr lang="nl-NL" dirty="0"/>
              <a:t>3 meest voorkomend als veroorzakers </a:t>
            </a:r>
            <a:r>
              <a:rPr lang="nl-NL" dirty="0" err="1"/>
              <a:t>lyme</a:t>
            </a:r>
            <a:r>
              <a:rPr lang="nl-NL" dirty="0"/>
              <a:t> </a:t>
            </a:r>
            <a:r>
              <a:rPr lang="nl-NL" dirty="0" err="1"/>
              <a:t>borreliosis</a:t>
            </a:r>
            <a:endParaRPr lang="nl-NL" dirty="0"/>
          </a:p>
          <a:p>
            <a:r>
              <a:rPr lang="nl-NL" dirty="0" err="1"/>
              <a:t>Situeatie</a:t>
            </a:r>
            <a:r>
              <a:rPr lang="nl-NL" dirty="0"/>
              <a:t> met meer </a:t>
            </a:r>
            <a:r>
              <a:rPr lang="nl-NL" dirty="0" err="1"/>
              <a:t>genotyes</a:t>
            </a:r>
            <a:r>
              <a:rPr lang="nl-NL" dirty="0"/>
              <a:t> </a:t>
            </a:r>
            <a:r>
              <a:rPr lang="nl-NL" dirty="0" err="1"/>
              <a:t>comliceerd</a:t>
            </a:r>
            <a:r>
              <a:rPr lang="nl-NL" dirty="0"/>
              <a:t> situatie zowel voor variatie klinische uiting als voor diagnostiek, </a:t>
            </a:r>
          </a:p>
          <a:p>
            <a:r>
              <a:rPr lang="nl-NL" dirty="0" err="1"/>
              <a:t>Vb</a:t>
            </a:r>
            <a:r>
              <a:rPr lang="nl-NL" dirty="0"/>
              <a:t> relaties met kliniek grofweg;</a:t>
            </a:r>
          </a:p>
          <a:p>
            <a:r>
              <a:rPr lang="nl-NL" dirty="0" err="1"/>
              <a:t>Genoptypes</a:t>
            </a:r>
            <a:r>
              <a:rPr lang="nl-NL" dirty="0"/>
              <a:t>:</a:t>
            </a:r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burgdorferi</a:t>
            </a:r>
            <a:r>
              <a:rPr lang="en-GB" sz="1400" i="1" dirty="0"/>
              <a:t> </a:t>
            </a:r>
            <a:r>
              <a:rPr lang="en-GB" sz="1400" i="1" dirty="0" err="1"/>
              <a:t>sensu</a:t>
            </a:r>
            <a:r>
              <a:rPr lang="en-GB" sz="1400" i="1" dirty="0"/>
              <a:t> </a:t>
            </a:r>
            <a:r>
              <a:rPr lang="en-GB" sz="1400" i="1" dirty="0" err="1"/>
              <a:t>stricto</a:t>
            </a:r>
            <a:r>
              <a:rPr lang="en-GB" sz="1400" i="1" dirty="0"/>
              <a:t>	</a:t>
            </a:r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burgdorferi</a:t>
            </a:r>
            <a:r>
              <a:rPr lang="en-GB" sz="1400" i="1" dirty="0"/>
              <a:t> </a:t>
            </a:r>
            <a:r>
              <a:rPr lang="en-GB" sz="1400" i="1" dirty="0" err="1"/>
              <a:t>garinii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burgdorferi</a:t>
            </a:r>
            <a:r>
              <a:rPr lang="en-GB" sz="1400" i="1" dirty="0"/>
              <a:t> </a:t>
            </a:r>
            <a:r>
              <a:rPr lang="en-GB" sz="1400" i="1" dirty="0" err="1"/>
              <a:t>afzelii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ruski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japonica</a:t>
            </a:r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valaisitania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lusitaniae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spielmanii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andersonii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bissetii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tanukii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turdi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sinica</a:t>
            </a:r>
            <a:endParaRPr lang="en-GB" sz="1400" i="1" dirty="0"/>
          </a:p>
          <a:p>
            <a:pPr lvl="2">
              <a:buFont typeface="Wingdings" pitchFamily="2" charset="2"/>
              <a:buNone/>
            </a:pPr>
            <a:r>
              <a:rPr lang="en-GB" sz="1400" i="1" dirty="0" err="1"/>
              <a:t>Borrelia</a:t>
            </a:r>
            <a:r>
              <a:rPr lang="en-GB" sz="1400" i="1" dirty="0"/>
              <a:t> </a:t>
            </a:r>
            <a:r>
              <a:rPr lang="en-GB" sz="1400" i="1" dirty="0" err="1"/>
              <a:t>californienis</a:t>
            </a:r>
            <a:endParaRPr lang="en-GB" sz="1400" i="1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858D6-3595-4CB0-8907-27665D88BB50}" type="slidenum">
              <a:rPr lang="nl-NL"/>
              <a:pPr/>
              <a:t>5</a:t>
            </a:fld>
            <a:endParaRPr lang="nl-NL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 de diagnostiek van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Lyme</a:t>
            </a:r>
            <a:r>
              <a:rPr lang="nl-NL" baseline="0" dirty="0" smtClean="0"/>
              <a:t> is de serologie inderdaad de belangrijkste en vaak de </a:t>
            </a:r>
            <a:r>
              <a:rPr lang="nl-NL" baseline="0" dirty="0" err="1" smtClean="0"/>
              <a:t>engie</a:t>
            </a:r>
            <a:r>
              <a:rPr lang="nl-NL" baseline="0" dirty="0" smtClean="0"/>
              <a:t> methode. </a:t>
            </a:r>
          </a:p>
          <a:p>
            <a:r>
              <a:rPr lang="nl-NL" baseline="0" dirty="0" smtClean="0"/>
              <a:t>In de diagnostiek tonen we geen </a:t>
            </a:r>
            <a:r>
              <a:rPr lang="nl-NL" baseline="0" dirty="0" err="1" smtClean="0"/>
              <a:t>ziekteactiviteti</a:t>
            </a:r>
            <a:r>
              <a:rPr lang="nl-NL" baseline="0" dirty="0" smtClean="0"/>
              <a:t> aan maar de immunologische van het lichaam als reactie op de infecties.</a:t>
            </a:r>
          </a:p>
          <a:p>
            <a:endParaRPr lang="nl-NL" dirty="0" smtClean="0"/>
          </a:p>
          <a:p>
            <a:r>
              <a:rPr lang="nl-NL" dirty="0" smtClean="0"/>
              <a:t>In </a:t>
            </a:r>
            <a:r>
              <a:rPr lang="nl-NL" dirty="0"/>
              <a:t>vroege fase sens C6 lager, in late fase minder duidelijk gezien kleinere groepen</a:t>
            </a:r>
          </a:p>
          <a:p>
            <a:endParaRPr lang="nl-NL" dirty="0"/>
          </a:p>
          <a:p>
            <a:r>
              <a:rPr lang="nl-NL" dirty="0" err="1"/>
              <a:t>Commerciele</a:t>
            </a:r>
            <a:r>
              <a:rPr lang="nl-NL" dirty="0"/>
              <a:t> testen kwaliteit niet altijd gelijk. </a:t>
            </a:r>
          </a:p>
          <a:p>
            <a:endParaRPr lang="nl-NL" dirty="0"/>
          </a:p>
          <a:p>
            <a:r>
              <a:rPr lang="nl-NL" dirty="0"/>
              <a:t>In Europa geen organisatie gelijkend op FDA geen standaardisatie/ afspraken welke wel en niet. </a:t>
            </a:r>
          </a:p>
          <a:p>
            <a:r>
              <a:rPr lang="nl-NL" dirty="0"/>
              <a:t>Rondzendingen: DL: 2x 2 sera, NL SKML 1x per </a:t>
            </a:r>
            <a:r>
              <a:rPr lang="nl-NL" dirty="0" err="1"/>
              <a:t>jr</a:t>
            </a:r>
            <a:r>
              <a:rPr lang="nl-NL" dirty="0"/>
              <a:t> 4 sera </a:t>
            </a:r>
            <a:r>
              <a:rPr lang="nl-NL" dirty="0" err="1"/>
              <a:t>Lyme</a:t>
            </a:r>
            <a:r>
              <a:rPr lang="nl-NL" dirty="0"/>
              <a:t>/Lues  </a:t>
            </a:r>
          </a:p>
          <a:p>
            <a:r>
              <a:rPr lang="nl-NL" dirty="0"/>
              <a:t>Veel verschillende kits. Vergewis je van welk antigeen er in je test gebruikt wordt en of een kit in klinisch goed omschreven </a:t>
            </a:r>
            <a:r>
              <a:rPr lang="nl-NL" dirty="0" err="1"/>
              <a:t>patienten</a:t>
            </a:r>
            <a:r>
              <a:rPr lang="nl-NL" dirty="0"/>
              <a:t> getest is.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Myriad Pro Semibold" pitchFamily="1" charset="0"/>
                <a:ea typeface="Osaka" pitchFamily="1" charset="-128"/>
              </a:defRPr>
            </a:lvl9pPr>
          </a:lstStyle>
          <a:p>
            <a:fld id="{26060FEC-CC6B-42B3-9719-C11B4B19124D}" type="slidenum">
              <a:rPr lang="en-US" sz="1200" smtClean="0">
                <a:solidFill>
                  <a:schemeClr val="tx1"/>
                </a:solidFill>
                <a:latin typeface="Times" pitchFamily="18" charset="0"/>
              </a:rPr>
              <a:pPr/>
              <a:t>6</a:t>
            </a:fld>
            <a:endParaRPr lang="en-US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62" y="4343508"/>
            <a:ext cx="5487277" cy="4115014"/>
          </a:xfrm>
          <a:noFill/>
        </p:spPr>
        <p:txBody>
          <a:bodyPr/>
          <a:lstStyle/>
          <a:p>
            <a:pPr eaLnBrk="1" hangingPunct="1"/>
            <a:r>
              <a:rPr lang="nl-NL" dirty="0" smtClean="0"/>
              <a:t>Western blot: more 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EIA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sensitive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Recombinant </a:t>
            </a:r>
            <a:r>
              <a:rPr lang="nl-NL" dirty="0" err="1" smtClean="0"/>
              <a:t>antigens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different </a:t>
            </a:r>
            <a:r>
              <a:rPr lang="nl-NL" dirty="0" err="1" smtClean="0"/>
              <a:t>genospecies</a:t>
            </a:r>
            <a:r>
              <a:rPr lang="nl-NL" dirty="0" smtClean="0"/>
              <a:t> most </a:t>
            </a:r>
            <a:r>
              <a:rPr lang="nl-NL" dirty="0" err="1" smtClean="0"/>
              <a:t>practicle</a:t>
            </a:r>
            <a:r>
              <a:rPr lang="nl-NL" dirty="0" smtClean="0"/>
              <a:t> in the </a:t>
            </a:r>
            <a:r>
              <a:rPr lang="nl-NL" dirty="0" err="1" smtClean="0"/>
              <a:t>european</a:t>
            </a:r>
            <a:r>
              <a:rPr lang="nl-NL" dirty="0" smtClean="0"/>
              <a:t> </a:t>
            </a:r>
            <a:r>
              <a:rPr lang="nl-NL" dirty="0" err="1" smtClean="0"/>
              <a:t>situation</a:t>
            </a:r>
            <a:r>
              <a:rPr lang="nl-NL" dirty="0" smtClean="0"/>
              <a:t>. </a:t>
            </a:r>
          </a:p>
          <a:p>
            <a:pPr eaLnBrk="1" hangingPunct="1"/>
            <a:r>
              <a:rPr lang="nl-NL" dirty="0" err="1" smtClean="0"/>
              <a:t>Whole</a:t>
            </a:r>
            <a:r>
              <a:rPr lang="nl-NL" dirty="0" smtClean="0"/>
              <a:t> </a:t>
            </a:r>
            <a:r>
              <a:rPr lang="nl-NL" dirty="0" err="1" smtClean="0"/>
              <a:t>cell</a:t>
            </a:r>
            <a:r>
              <a:rPr lang="nl-NL" dirty="0" smtClean="0"/>
              <a:t> </a:t>
            </a:r>
            <a:r>
              <a:rPr lang="nl-NL" dirty="0" err="1" smtClean="0"/>
              <a:t>lysate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bands more [</a:t>
            </a:r>
            <a:r>
              <a:rPr lang="nl-NL" dirty="0" err="1" smtClean="0"/>
              <a:t>possibilities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cross </a:t>
            </a:r>
            <a:r>
              <a:rPr lang="nl-NL" dirty="0" err="1" smtClean="0"/>
              <a:t>reaction</a:t>
            </a:r>
            <a:r>
              <a:rPr lang="nl-NL" dirty="0" smtClean="0"/>
              <a:t>. More </a:t>
            </a:r>
            <a:r>
              <a:rPr lang="nl-NL" dirty="0" err="1" smtClean="0"/>
              <a:t>difficult</a:t>
            </a:r>
            <a:r>
              <a:rPr lang="nl-NL" dirty="0" smtClean="0"/>
              <a:t> in routine </a:t>
            </a:r>
            <a:r>
              <a:rPr lang="nl-NL" dirty="0" err="1" smtClean="0"/>
              <a:t>diagnostics</a:t>
            </a:r>
            <a:r>
              <a:rPr lang="nl-NL" dirty="0" smtClean="0"/>
              <a:t>. blot </a:t>
            </a:r>
          </a:p>
          <a:p>
            <a:pPr eaLnBrk="1" hangingPunct="1"/>
            <a:r>
              <a:rPr lang="nl-NL" dirty="0" smtClean="0"/>
              <a:t>Recombinant antigenen: makkelijker afleesbaar </a:t>
            </a:r>
            <a:r>
              <a:rPr lang="nl-NL" dirty="0" err="1" smtClean="0"/>
              <a:t>spec</a:t>
            </a:r>
            <a:r>
              <a:rPr lang="nl-NL" dirty="0" smtClean="0"/>
              <a:t> hoger. Sensitiviteit vraagtekens </a:t>
            </a:r>
            <a:r>
              <a:rPr lang="nl-NL" dirty="0" err="1" smtClean="0"/>
              <a:t>vnl</a:t>
            </a:r>
            <a:r>
              <a:rPr lang="nl-NL" dirty="0" smtClean="0"/>
              <a:t> in Europa </a:t>
            </a:r>
            <a:r>
              <a:rPr lang="nl-NL" dirty="0" err="1" smtClean="0"/>
              <a:t>gezein</a:t>
            </a:r>
            <a:r>
              <a:rPr lang="nl-NL" dirty="0" smtClean="0"/>
              <a:t> antigene variatie.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Antigenen van meerdere </a:t>
            </a:r>
            <a:r>
              <a:rPr lang="nl-NL" dirty="0" err="1" smtClean="0"/>
              <a:t>genotypes</a:t>
            </a:r>
            <a:r>
              <a:rPr lang="nl-NL" dirty="0" smtClean="0"/>
              <a:t>; mogelijk </a:t>
            </a:r>
            <a:r>
              <a:rPr lang="nl-NL" dirty="0" err="1" smtClean="0"/>
              <a:t>sensitiver</a:t>
            </a:r>
            <a:r>
              <a:rPr lang="nl-NL" dirty="0" smtClean="0"/>
              <a:t> in </a:t>
            </a:r>
            <a:r>
              <a:rPr lang="nl-NL" dirty="0" err="1" smtClean="0"/>
              <a:t>europa</a:t>
            </a:r>
            <a:r>
              <a:rPr lang="nl-NL" dirty="0" smtClean="0"/>
              <a:t>. 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en-US" dirty="0" err="1" smtClean="0"/>
              <a:t>Meeste</a:t>
            </a:r>
            <a:r>
              <a:rPr lang="en-US" dirty="0" smtClean="0"/>
              <a:t> labs in NL die </a:t>
            </a:r>
            <a:r>
              <a:rPr lang="en-US" dirty="0" err="1" smtClean="0"/>
              <a:t>immunoblot</a:t>
            </a:r>
            <a:r>
              <a:rPr lang="en-US" dirty="0" smtClean="0"/>
              <a:t> </a:t>
            </a:r>
            <a:r>
              <a:rPr lang="en-US" dirty="0" err="1" smtClean="0"/>
              <a:t>uitvoeren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 </a:t>
            </a:r>
            <a:r>
              <a:rPr lang="en-US" dirty="0" err="1" smtClean="0"/>
              <a:t>commerciele</a:t>
            </a:r>
            <a:r>
              <a:rPr lang="en-US" dirty="0" smtClean="0"/>
              <a:t> blots met recombinant </a:t>
            </a:r>
            <a:r>
              <a:rPr lang="en-US" dirty="0" err="1" smtClean="0"/>
              <a:t>antigenen</a:t>
            </a:r>
            <a:r>
              <a:rPr lang="en-US" dirty="0" smtClean="0"/>
              <a:t>. 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A4E38-547A-4F34-A876-8DFBFC696122}" type="slidenum">
              <a:rPr lang="nl-NL"/>
              <a:pPr/>
              <a:t>7</a:t>
            </a:fld>
            <a:endParaRPr lang="nl-N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Omdat de serologie een reactie op de infectie is </a:t>
            </a:r>
            <a:r>
              <a:rPr lang="nl-NL" dirty="0" err="1" smtClean="0"/>
              <a:t>is</a:t>
            </a:r>
            <a:r>
              <a:rPr lang="nl-NL" dirty="0" smtClean="0"/>
              <a:t> er ook een relatie met de ziekteduur van de sensitiviteit.</a:t>
            </a:r>
          </a:p>
          <a:p>
            <a:r>
              <a:rPr lang="nl-NL" dirty="0" smtClean="0"/>
              <a:t>Analoog </a:t>
            </a:r>
            <a:r>
              <a:rPr lang="nl-NL" dirty="0"/>
              <a:t>met syfilis ( ook spirocheet) 3 stadia.</a:t>
            </a:r>
          </a:p>
          <a:p>
            <a:r>
              <a:rPr lang="nl-NL" dirty="0"/>
              <a:t>Van belang voor diagnostiek</a:t>
            </a:r>
          </a:p>
          <a:p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51550-E8FE-4F1C-85F4-B97A09A5B1AB}" type="slidenum">
              <a:rPr lang="nl-NL"/>
              <a:pPr/>
              <a:t>8</a:t>
            </a:fld>
            <a:endParaRPr lang="nl-NL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14375"/>
            <a:ext cx="4570413" cy="342741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7688"/>
            <a:ext cx="5014913" cy="4071937"/>
          </a:xfrm>
        </p:spPr>
        <p:txBody>
          <a:bodyPr/>
          <a:lstStyle/>
          <a:p>
            <a:r>
              <a:rPr lang="nl-NL" dirty="0" err="1"/>
              <a:t>Antitstofrespons</a:t>
            </a:r>
            <a:r>
              <a:rPr lang="nl-NL" dirty="0"/>
              <a:t> geen ziekteactiviteit maar de immunologische respons van de </a:t>
            </a:r>
            <a:r>
              <a:rPr lang="nl-NL" dirty="0" err="1"/>
              <a:t>patient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IgM</a:t>
            </a:r>
            <a:r>
              <a:rPr lang="nl-NL" dirty="0"/>
              <a:t> dus geen mooie parameter voor vroege infectie. </a:t>
            </a:r>
            <a:r>
              <a:rPr lang="nl-NL" dirty="0" smtClean="0"/>
              <a:t>Zoals bv bij mazelen wel</a:t>
            </a:r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3056-18CF-49DF-AEFB-8253421BCFE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72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45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97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26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FD5038-CBA2-4167-952F-25C7981E2AB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05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BB4454-F5E5-4753-B430-DEC196021FE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30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66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4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72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81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75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19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7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B727-754C-4E47-B718-9921CAE9A7B0}" type="datetimeFigureOut">
              <a:rPr lang="nl-NL" smtClean="0"/>
              <a:t>26-6-2012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6B18-AB74-4BE7-8528-17B548560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7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.gif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4934"/>
            <a:ext cx="5099452" cy="26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260576"/>
            <a:ext cx="7772400" cy="1470025"/>
          </a:xfrm>
        </p:spPr>
        <p:txBody>
          <a:bodyPr/>
          <a:lstStyle/>
          <a:p>
            <a:r>
              <a:rPr lang="nl-NL" dirty="0" err="1"/>
              <a:t>Lyme</a:t>
            </a:r>
            <a:r>
              <a:rPr lang="nl-NL" dirty="0"/>
              <a:t> serologie, wat kun je er mee?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9167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A.H. Brandenburg </a:t>
            </a:r>
          </a:p>
          <a:p>
            <a:r>
              <a:rPr lang="nl-NL" dirty="0" err="1" smtClean="0"/>
              <a:t>izore</a:t>
            </a:r>
            <a:r>
              <a:rPr lang="nl-NL" dirty="0" smtClean="0"/>
              <a:t> centrum infectieziekten Friesland </a:t>
            </a:r>
          </a:p>
          <a:p>
            <a:endParaRPr lang="nl-NL" dirty="0" smtClean="0"/>
          </a:p>
          <a:p>
            <a:r>
              <a:rPr lang="nl-NL" dirty="0" err="1" smtClean="0"/>
              <a:t>Deelnemersdag</a:t>
            </a:r>
            <a:r>
              <a:rPr lang="nl-NL" dirty="0" smtClean="0"/>
              <a:t> SKML sectie </a:t>
            </a:r>
            <a:r>
              <a:rPr lang="nl-NL" dirty="0" err="1" smtClean="0"/>
              <a:t>infectieziektenserologie</a:t>
            </a:r>
            <a:r>
              <a:rPr lang="nl-NL" dirty="0" smtClean="0"/>
              <a:t> 2012</a:t>
            </a:r>
            <a:endParaRPr lang="nl-NL" dirty="0"/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699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zore_logo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09120"/>
            <a:ext cx="1979612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borrelia sca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617538"/>
            <a:ext cx="5329237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252413" y="4762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b="1">
              <a:solidFill>
                <a:srgbClr val="000066"/>
              </a:solidFill>
              <a:latin typeface="Myriad Pro Semibold" pitchFamily="1" charset="0"/>
              <a:ea typeface="Osaka" pitchFamily="1" charset="-128"/>
            </a:endParaRP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252413" y="549275"/>
            <a:ext cx="15287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400" b="1">
                <a:latin typeface="Myriad Pro Semibold" pitchFamily="1" charset="0"/>
                <a:ea typeface="Osaka" pitchFamily="1" charset="-128"/>
              </a:rPr>
              <a:t>029664 = liquor</a:t>
            </a:r>
          </a:p>
          <a:p>
            <a:pPr algn="ctr">
              <a:spcBef>
                <a:spcPct val="50000"/>
              </a:spcBef>
            </a:pPr>
            <a:r>
              <a:rPr lang="nl-NL" sz="1400" b="1">
                <a:latin typeface="Myriad Pro Semibold" pitchFamily="1" charset="0"/>
                <a:ea typeface="Osaka" pitchFamily="1" charset="-128"/>
              </a:rPr>
              <a:t>029665 = serum</a:t>
            </a:r>
            <a:r>
              <a:rPr lang="nl-NL" b="1">
                <a:solidFill>
                  <a:srgbClr val="000066"/>
                </a:solidFill>
                <a:latin typeface="Myriad Pro Semibold" pitchFamily="1" charset="0"/>
                <a:ea typeface="Osaka" pitchFamily="1" charset="-128"/>
              </a:rPr>
              <a:t> 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H="1">
            <a:off x="7297738" y="4076700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0534" name="Picture 6" descr="izore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79612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4988"/>
            <a:ext cx="7157129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u="sng" dirty="0" smtClean="0"/>
              <a:t>Casus 2: </a:t>
            </a:r>
            <a:r>
              <a:rPr lang="nl-NL" sz="3200" u="sng" dirty="0" smtClean="0"/>
              <a:t>21/10/2011</a:t>
            </a:r>
            <a:r>
              <a:rPr lang="nl-NL" u="sng" dirty="0" smtClean="0"/>
              <a:t> man 57 jaar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176846" cy="453548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nl-NL" dirty="0" smtClean="0"/>
              <a:t>Pijn rechter arm en schouder en ernstige hoofdpijn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Voorgeschiedenins</a:t>
            </a:r>
            <a:r>
              <a:rPr lang="nl-NL" dirty="0" smtClean="0"/>
              <a:t>: fibromyalgie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6 weeks tevoren tekenbeet gedurende vakantie op Terschelling</a:t>
            </a:r>
          </a:p>
          <a:p>
            <a:pPr eaLnBrk="1" hangingPunct="1"/>
            <a:r>
              <a:rPr lang="nl-NL" dirty="0" smtClean="0"/>
              <a:t>Aantal dagen daarna rode induratie op de plek van de </a:t>
            </a:r>
            <a:r>
              <a:rPr lang="nl-NL" dirty="0" err="1" smtClean="0"/>
              <a:t>tekenbeets</a:t>
            </a:r>
            <a:r>
              <a:rPr lang="nl-NL" dirty="0" smtClean="0"/>
              <a:t>.</a:t>
            </a:r>
          </a:p>
          <a:p>
            <a:pPr eaLnBrk="1" hangingPunct="1"/>
            <a:r>
              <a:rPr lang="nl-NL" dirty="0" smtClean="0"/>
              <a:t>Huisarts vond het niet passen bij een EM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Liquorpunctie</a:t>
            </a:r>
          </a:p>
        </p:txBody>
      </p:sp>
      <p:pic>
        <p:nvPicPr>
          <p:cNvPr id="4" name="Picture 4" descr="izore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79612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3223" y="476250"/>
            <a:ext cx="7737231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u="sng" dirty="0" smtClean="0"/>
              <a:t>Casus 2: man 57 jaar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223" y="1125538"/>
            <a:ext cx="8176846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2000" dirty="0" smtClean="0"/>
              <a:t>liquor: 500 x 10</a:t>
            </a:r>
            <a:r>
              <a:rPr lang="nl-NL" sz="2000" baseline="30000" dirty="0" smtClean="0"/>
              <a:t>9</a:t>
            </a:r>
            <a:r>
              <a:rPr lang="nl-NL" sz="2000" dirty="0" smtClean="0"/>
              <a:t>/ml </a:t>
            </a:r>
            <a:r>
              <a:rPr lang="nl-NL" sz="2000" dirty="0" err="1" smtClean="0"/>
              <a:t>celens</a:t>
            </a:r>
            <a:r>
              <a:rPr lang="nl-NL" sz="2000" dirty="0" smtClean="0"/>
              <a:t> voornamelijk </a:t>
            </a:r>
            <a:r>
              <a:rPr lang="nl-NL" sz="2000" dirty="0" err="1" smtClean="0"/>
              <a:t>monocytair</a:t>
            </a:r>
            <a:r>
              <a:rPr lang="nl-NL" sz="2000" dirty="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 smtClean="0"/>
              <a:t>		TE: 2,0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 smtClean="0"/>
              <a:t>	  	glucose normaal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000" dirty="0" smtClean="0"/>
          </a:p>
          <a:p>
            <a:pPr eaLnBrk="1" hangingPunct="1">
              <a:lnSpc>
                <a:spcPct val="80000"/>
              </a:lnSpc>
            </a:pPr>
            <a:r>
              <a:rPr lang="nl-NL" sz="2000" dirty="0" smtClean="0"/>
              <a:t>Serologie: 21/10/2011: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 smtClean="0"/>
              <a:t>			Serum: EIA:C6 peptide: 0.3/neg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 smtClean="0"/>
              <a:t>			liquor: 2,6 </a:t>
            </a:r>
            <a:r>
              <a:rPr lang="nl-NL" sz="2000" dirty="0" err="1" smtClean="0"/>
              <a:t>positive</a:t>
            </a:r>
            <a:r>
              <a:rPr lang="nl-NL" sz="2000" dirty="0" smtClean="0"/>
              <a:t>. </a:t>
            </a:r>
            <a:r>
              <a:rPr lang="nl-NL" sz="2000" dirty="0" err="1" smtClean="0"/>
              <a:t>Immunoblot</a:t>
            </a:r>
            <a:r>
              <a:rPr lang="nl-NL" sz="2000" dirty="0" smtClean="0"/>
              <a:t> </a:t>
            </a:r>
            <a:r>
              <a:rPr lang="nl-NL" sz="2000" dirty="0" err="1" smtClean="0"/>
              <a:t>negative</a:t>
            </a:r>
            <a:endParaRPr lang="nl-NL" sz="2000" dirty="0" smtClean="0"/>
          </a:p>
          <a:p>
            <a:pPr eaLnBrk="1" hangingPunct="1">
              <a:lnSpc>
                <a:spcPct val="80000"/>
              </a:lnSpc>
            </a:pPr>
            <a:r>
              <a:rPr lang="nl-NL" sz="2000" dirty="0" smtClean="0"/>
              <a:t>PCR </a:t>
            </a:r>
            <a:r>
              <a:rPr lang="nl-NL" sz="2000" dirty="0" err="1" smtClean="0"/>
              <a:t>Borrelia</a:t>
            </a:r>
            <a:r>
              <a:rPr lang="nl-NL" sz="2000" dirty="0" smtClean="0"/>
              <a:t> (</a:t>
            </a:r>
            <a:r>
              <a:rPr lang="nl-NL" sz="2000" dirty="0" err="1" smtClean="0"/>
              <a:t>OspA</a:t>
            </a:r>
            <a:r>
              <a:rPr lang="nl-NL" sz="2000" dirty="0" smtClean="0"/>
              <a:t>): pos </a:t>
            </a:r>
            <a:r>
              <a:rPr lang="nl-NL" sz="2000" dirty="0" err="1" smtClean="0"/>
              <a:t>Ct</a:t>
            </a:r>
            <a:r>
              <a:rPr lang="nl-NL" sz="2000" dirty="0" smtClean="0"/>
              <a:t> 35.</a:t>
            </a:r>
          </a:p>
          <a:p>
            <a:pPr eaLnBrk="1" hangingPunct="1">
              <a:lnSpc>
                <a:spcPct val="80000"/>
              </a:lnSpc>
            </a:pPr>
            <a:endParaRPr lang="nl-NL" sz="2000" dirty="0" smtClean="0"/>
          </a:p>
          <a:p>
            <a:pPr eaLnBrk="1" hangingPunct="1">
              <a:lnSpc>
                <a:spcPct val="80000"/>
              </a:lnSpc>
            </a:pPr>
            <a:r>
              <a:rPr lang="nl-NL" sz="2000" dirty="0" smtClean="0"/>
              <a:t>behandeling: ceftriaxon 2 gram 1dd 14 </a:t>
            </a:r>
            <a:r>
              <a:rPr lang="nl-NL" sz="2000" dirty="0" err="1" smtClean="0"/>
              <a:t>days</a:t>
            </a:r>
            <a:r>
              <a:rPr lang="nl-NL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nl-NL" sz="2000" dirty="0" smtClean="0"/>
          </a:p>
          <a:p>
            <a:pPr eaLnBrk="1" hangingPunct="1">
              <a:lnSpc>
                <a:spcPct val="80000"/>
              </a:lnSpc>
            </a:pPr>
            <a:r>
              <a:rPr lang="nl-NL" sz="2000" dirty="0" smtClean="0"/>
              <a:t>Follow up serologie: 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1800" dirty="0" smtClean="0">
                <a:solidFill>
                  <a:schemeClr val="tx1"/>
                </a:solidFill>
              </a:rPr>
              <a:t>28/10/2011: C6 peptide: 0,5/neg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1800" dirty="0" smtClean="0">
                <a:solidFill>
                  <a:schemeClr val="tx1"/>
                </a:solidFill>
              </a:rPr>
              <a:t>24/11/2011: C6 peptide: 2.9/pos:  </a:t>
            </a:r>
            <a:r>
              <a:rPr lang="nl-NL" sz="1800" dirty="0" err="1" smtClean="0">
                <a:solidFill>
                  <a:schemeClr val="tx1"/>
                </a:solidFill>
              </a:rPr>
              <a:t>immunoblot</a:t>
            </a:r>
            <a:r>
              <a:rPr lang="nl-NL" sz="1800" dirty="0" smtClean="0">
                <a:solidFill>
                  <a:schemeClr val="tx1"/>
                </a:solidFill>
              </a:rPr>
              <a:t>: </a:t>
            </a:r>
            <a:r>
              <a:rPr lang="nl-NL" sz="1800" dirty="0" err="1" smtClean="0">
                <a:solidFill>
                  <a:schemeClr val="tx1"/>
                </a:solidFill>
              </a:rPr>
              <a:t>negative</a:t>
            </a:r>
            <a:endParaRPr lang="nl-NL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izore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79612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6573" y="1341438"/>
            <a:ext cx="7737231" cy="53279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latin typeface="Arial Narrow" pitchFamily="34" charset="0"/>
              </a:rPr>
              <a:t>Sensitiviteit bij langere ziekteduur?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400" dirty="0">
                <a:latin typeface="Arial Narrow" pitchFamily="34" charset="0"/>
              </a:rPr>
              <a:t>&gt;98</a:t>
            </a:r>
            <a:r>
              <a:rPr lang="nl-NL" sz="2400" dirty="0" smtClean="0">
                <a:latin typeface="Arial Narrow" pitchFamily="34" charset="0"/>
              </a:rPr>
              <a:t>%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sz="24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sz="24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nl-NL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2400" dirty="0" smtClean="0">
                <a:latin typeface="Arial Narrow" pitchFamily="34" charset="0"/>
              </a:rPr>
              <a:t>Seronegatieve </a:t>
            </a:r>
            <a:r>
              <a:rPr lang="nl-NL" sz="2400" dirty="0">
                <a:latin typeface="Arial Narrow" pitchFamily="34" charset="0"/>
              </a:rPr>
              <a:t>late </a:t>
            </a:r>
            <a:r>
              <a:rPr lang="nl-NL" sz="2400" dirty="0" err="1">
                <a:latin typeface="Arial Narrow" pitchFamily="34" charset="0"/>
              </a:rPr>
              <a:t>lyme</a:t>
            </a:r>
            <a:r>
              <a:rPr lang="nl-NL" sz="2400" dirty="0">
                <a:latin typeface="Arial Narrow" pitchFamily="34" charset="0"/>
              </a:rPr>
              <a:t> : case </a:t>
            </a:r>
            <a:r>
              <a:rPr lang="nl-NL" sz="2400" dirty="0" err="1">
                <a:latin typeface="Arial Narrow" pitchFamily="34" charset="0"/>
              </a:rPr>
              <a:t>reports</a:t>
            </a:r>
            <a:r>
              <a:rPr lang="nl-NL" sz="2400" dirty="0">
                <a:latin typeface="Arial Narrow" pitchFamily="34" charset="0"/>
              </a:rPr>
              <a:t>, in vrijwel alle gevallen </a:t>
            </a:r>
            <a:r>
              <a:rPr lang="nl-NL" sz="2400" dirty="0" smtClean="0">
                <a:latin typeface="Arial Narrow" pitchFamily="34" charset="0"/>
              </a:rPr>
              <a:t>twijfel aan </a:t>
            </a:r>
            <a:r>
              <a:rPr lang="nl-NL" sz="2400" dirty="0">
                <a:latin typeface="Arial Narrow" pitchFamily="34" charset="0"/>
              </a:rPr>
              <a:t>gebruikte test of diagnose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2123728" y="1052513"/>
            <a:ext cx="647993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>
          <a:xfrm>
            <a:off x="1760453" y="425859"/>
            <a:ext cx="6160477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40" tIns="45720" rIns="91440" bIns="45720" anchor="ctr"/>
          <a:lstStyle/>
          <a:p>
            <a:r>
              <a:rPr lang="nl-NL" sz="2800" dirty="0" err="1"/>
              <a:t>Lyme</a:t>
            </a:r>
            <a:r>
              <a:rPr lang="nl-NL" sz="2800" dirty="0"/>
              <a:t>-serologie</a:t>
            </a:r>
            <a:r>
              <a:rPr lang="nl-NL" sz="2800" dirty="0" smtClean="0"/>
              <a:t>, bron van discussie</a:t>
            </a:r>
            <a:endParaRPr lang="nl-NL" sz="3200" dirty="0"/>
          </a:p>
        </p:txBody>
      </p:sp>
      <p:pic>
        <p:nvPicPr>
          <p:cNvPr id="39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461064"/>
              </p:ext>
            </p:extLst>
          </p:nvPr>
        </p:nvGraphicFramePr>
        <p:xfrm>
          <a:off x="899592" y="2132856"/>
          <a:ext cx="7590691" cy="3413584"/>
        </p:xfrm>
        <a:graphic>
          <a:graphicData uri="http://schemas.openxmlformats.org/drawingml/2006/table">
            <a:tbl>
              <a:tblPr/>
              <a:tblGrid>
                <a:gridCol w="2190750"/>
                <a:gridCol w="2699238"/>
                <a:gridCol w="2700703"/>
              </a:tblGrid>
              <a:tr h="14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studie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patienten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Sensitiviteit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Hansen 1989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 ACA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 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Hansen 1991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 NB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Sens overall: 84%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&gt;42 dgn 100%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Hansen 1992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187 NB 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Sens overall 84% 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&gt;54 dgn sens 100%  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Wilske 1993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artritis 19 ACA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 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Bacon 2003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 artritis, 11 late NB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98%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Goetner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2005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ACA, 10 artritis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Old Line blot 95%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New Line blot 100%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Steere 2008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NB, 31 artritis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406" marR="84406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66713"/>
            <a:ext cx="6842125" cy="685800"/>
          </a:xfrm>
        </p:spPr>
        <p:txBody>
          <a:bodyPr/>
          <a:lstStyle/>
          <a:p>
            <a:r>
              <a:rPr lang="nl-NL" sz="3200" dirty="0" err="1"/>
              <a:t>Lyme</a:t>
            </a:r>
            <a:r>
              <a:rPr lang="nl-NL" sz="3200" dirty="0"/>
              <a:t>-serologie, bron van discussie</a:t>
            </a:r>
            <a:endParaRPr lang="nl-NL" sz="36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76400"/>
            <a:ext cx="7991475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NL" sz="3600" dirty="0"/>
              <a:t>Asymptomatische infecties:</a:t>
            </a:r>
            <a:endParaRPr lang="en-US" sz="3600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seroprevalentie</a:t>
            </a:r>
            <a:r>
              <a:rPr lang="en-US" dirty="0"/>
              <a:t> in Nederland 4-8%  (PIENTER sera)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Asymptomatische</a:t>
            </a:r>
            <a:r>
              <a:rPr lang="en-US" dirty="0"/>
              <a:t> </a:t>
            </a:r>
            <a:r>
              <a:rPr lang="en-US" dirty="0" err="1"/>
              <a:t>seroconversies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; in 32% van </a:t>
            </a:r>
            <a:r>
              <a:rPr lang="en-US" dirty="0" err="1"/>
              <a:t>seroconversies</a:t>
            </a:r>
            <a:r>
              <a:rPr lang="en-US" dirty="0"/>
              <a:t> </a:t>
            </a:r>
            <a:r>
              <a:rPr lang="en-US" dirty="0" err="1"/>
              <a:t>symptomen</a:t>
            </a:r>
            <a:r>
              <a:rPr lang="en-US" dirty="0"/>
              <a:t> </a:t>
            </a:r>
            <a:r>
              <a:rPr lang="en-US" dirty="0" err="1"/>
              <a:t>gemeld</a:t>
            </a:r>
            <a:r>
              <a:rPr lang="en-US" dirty="0"/>
              <a:t> (Berglund 1995)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468313" y="1052513"/>
            <a:ext cx="6480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364" y="299934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Sensitiviteit serologie in verschillende ziektefases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/>
              <a:t>Wilske et al FEMS immunol Med Microbiol 2007;49:13-21</a:t>
            </a:r>
          </a:p>
        </p:txBody>
      </p:sp>
      <p:graphicFrame>
        <p:nvGraphicFramePr>
          <p:cNvPr id="42234" name="Group 250"/>
          <p:cNvGraphicFramePr>
            <a:graphicFrameLocks noGrp="1"/>
          </p:cNvGraphicFramePr>
          <p:nvPr>
            <p:ph idx="1"/>
          </p:nvPr>
        </p:nvGraphicFramePr>
        <p:xfrm>
          <a:off x="755650" y="2349500"/>
          <a:ext cx="6562725" cy="3108960"/>
        </p:xfrm>
        <a:graphic>
          <a:graphicData uri="http://schemas.openxmlformats.org/drawingml/2006/table">
            <a:tbl>
              <a:tblPr/>
              <a:tblGrid>
                <a:gridCol w="1763713"/>
                <a:gridCol w="1692275"/>
                <a:gridCol w="31067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Sensitivity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Early, localized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Predominance of IgM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Early dissiminated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 cases of short disease duration predominance of IgM; in cases of longer disease duration predominance of IgG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Nearly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Usually solely IgG*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230" name="Text Box 246"/>
          <p:cNvSpPr txBox="1">
            <a:spLocks noChangeArrowheads="1"/>
          </p:cNvSpPr>
          <p:nvPr/>
        </p:nvSpPr>
        <p:spPr bwMode="auto">
          <a:xfrm>
            <a:off x="684213" y="1628775"/>
            <a:ext cx="6767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Table 3: Sensitivity of antibody detection methods in the diagnosis of Lyme disease.</a:t>
            </a:r>
            <a:endParaRPr lang="nl-NL" b="1"/>
          </a:p>
        </p:txBody>
      </p:sp>
      <p:sp>
        <p:nvSpPr>
          <p:cNvPr id="42231" name="Text Box 247"/>
          <p:cNvSpPr txBox="1">
            <a:spLocks noChangeArrowheads="1"/>
          </p:cNvSpPr>
          <p:nvPr/>
        </p:nvSpPr>
        <p:spPr bwMode="auto">
          <a:xfrm>
            <a:off x="684213" y="5451475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* the presence of IgM antibodies without IgG antibodies is not diagnostic for late disease ( for possible exeptions see tekst) </a:t>
            </a:r>
            <a:endParaRPr lang="nl-NL"/>
          </a:p>
        </p:txBody>
      </p:sp>
      <p:sp>
        <p:nvSpPr>
          <p:cNvPr id="42236" name="Line 252"/>
          <p:cNvSpPr>
            <a:spLocks noChangeShapeType="1"/>
          </p:cNvSpPr>
          <p:nvPr/>
        </p:nvSpPr>
        <p:spPr bwMode="auto">
          <a:xfrm>
            <a:off x="539750" y="1557338"/>
            <a:ext cx="63341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699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Lyme</a:t>
            </a:r>
            <a:r>
              <a:rPr lang="nl-NL" sz="3600" dirty="0" smtClean="0"/>
              <a:t> </a:t>
            </a:r>
            <a:r>
              <a:rPr lang="nl-NL" sz="3600" dirty="0" err="1" smtClean="0"/>
              <a:t>consensisberaad</a:t>
            </a:r>
            <a:endParaRPr lang="nl-NL" sz="3600" dirty="0"/>
          </a:p>
        </p:txBody>
      </p:sp>
      <p:pic>
        <p:nvPicPr>
          <p:cNvPr id="73732" name="Picture 2" descr="C:\Users\evanzanden\Documents\Borrelia klinische les\IMGP0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73282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609600" y="1412776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Rondzending 25 sera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2 ACA</a:t>
            </a:r>
          </a:p>
          <a:p>
            <a:r>
              <a:rPr lang="nl-NL" dirty="0" smtClean="0"/>
              <a:t>7 </a:t>
            </a:r>
            <a:r>
              <a:rPr lang="nl-NL" dirty="0" err="1" smtClean="0"/>
              <a:t>Lyme</a:t>
            </a:r>
            <a:r>
              <a:rPr lang="nl-NL" dirty="0" smtClean="0"/>
              <a:t> artritis</a:t>
            </a:r>
          </a:p>
          <a:p>
            <a:r>
              <a:rPr lang="nl-NL" dirty="0" smtClean="0"/>
              <a:t>1 </a:t>
            </a:r>
            <a:r>
              <a:rPr lang="nl-NL" dirty="0" err="1" smtClean="0"/>
              <a:t>neuroborreliose</a:t>
            </a:r>
            <a:endParaRPr lang="nl-NL" dirty="0" smtClean="0"/>
          </a:p>
          <a:p>
            <a:r>
              <a:rPr lang="nl-NL" dirty="0" smtClean="0"/>
              <a:t>5 EM</a:t>
            </a:r>
          </a:p>
          <a:p>
            <a:endParaRPr lang="nl-NL" dirty="0"/>
          </a:p>
          <a:p>
            <a:r>
              <a:rPr lang="nl-NL" dirty="0" smtClean="0"/>
              <a:t>2 artritis non-</a:t>
            </a:r>
            <a:r>
              <a:rPr lang="nl-NL" dirty="0" err="1" smtClean="0"/>
              <a:t>lyme</a:t>
            </a:r>
            <a:endParaRPr lang="nl-NL" dirty="0" smtClean="0"/>
          </a:p>
          <a:p>
            <a:r>
              <a:rPr lang="nl-NL" dirty="0" smtClean="0"/>
              <a:t>3 bloeddonoren</a:t>
            </a:r>
          </a:p>
          <a:p>
            <a:endParaRPr lang="nl-NL" dirty="0"/>
          </a:p>
          <a:p>
            <a:r>
              <a:rPr lang="nl-NL" dirty="0" smtClean="0"/>
              <a:t>5 sera verdunningsreeks van ACA </a:t>
            </a:r>
            <a:r>
              <a:rPr lang="nl-NL" dirty="0" err="1" smtClean="0"/>
              <a:t>patient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7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0" y="2698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9 deelnemende laboratoria gebruiken 8 verschillende algoritmes in de </a:t>
            </a:r>
            <a:r>
              <a:rPr lang="nl-NL" sz="3600" dirty="0" err="1" smtClean="0"/>
              <a:t>Lyme</a:t>
            </a:r>
            <a:r>
              <a:rPr lang="nl-NL" sz="3600" dirty="0" smtClean="0"/>
              <a:t> serologie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74953"/>
              </p:ext>
            </p:extLst>
          </p:nvPr>
        </p:nvGraphicFramePr>
        <p:xfrm>
          <a:off x="539750" y="1412775"/>
          <a:ext cx="7416626" cy="5251440"/>
        </p:xfrm>
        <a:graphic>
          <a:graphicData uri="http://schemas.openxmlformats.org/drawingml/2006/table">
            <a:tbl>
              <a:tblPr/>
              <a:tblGrid>
                <a:gridCol w="2059010"/>
                <a:gridCol w="2408505"/>
                <a:gridCol w="2949111"/>
              </a:tblGrid>
              <a:tr h="619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l-NL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Participants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Screenings</a:t>
                      </a:r>
                      <a:r>
                        <a:rPr lang="nl-NL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assay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Confirmation</a:t>
                      </a:r>
                      <a:r>
                        <a:rPr lang="nl-NL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assay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Vidas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door RIVM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Liason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Mikrogen recomline + C6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Serion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Verion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Euroimmuun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Enzygnost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Virotech line blot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85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Enzygnost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Virotech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line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blot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Enzygnost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Mikrogen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recomline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C6 ELISA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Virotech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Europeline</a:t>
                      </a:r>
                      <a:r>
                        <a:rPr lang="nl-NL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blot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C6 ELISA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Mikrogen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recomline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C6 ELISA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Mikrogen</a:t>
                      </a: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recomline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nl-NL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Times New Roman"/>
                          <a:ea typeface="Times New Roman"/>
                          <a:cs typeface="Times New Roman"/>
                        </a:rPr>
                        <a:t>In house </a:t>
                      </a:r>
                      <a:r>
                        <a:rPr lang="nl-N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blot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6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r>
                        <a:rPr lang="nl-NL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nl-NL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assays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nl-N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5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e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"/>
          <a:stretch>
            <a:fillRect/>
          </a:stretch>
        </p:blipFill>
        <p:spPr bwMode="auto">
          <a:xfrm>
            <a:off x="539750" y="1196975"/>
            <a:ext cx="80645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kstvak 4"/>
          <p:cNvSpPr txBox="1">
            <a:spLocks noChangeArrowheads="1"/>
          </p:cNvSpPr>
          <p:nvPr/>
        </p:nvSpPr>
        <p:spPr bwMode="auto">
          <a:xfrm rot="-5400000">
            <a:off x="76201" y="2955925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Lyme Index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23850" y="6048375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2800" dirty="0" smtClean="0">
                <a:latin typeface="+mj-lt"/>
                <a:ea typeface="+mj-ea"/>
                <a:cs typeface="+mj-cs"/>
              </a:rPr>
              <a:t>Voorbeeld C6 </a:t>
            </a:r>
            <a:r>
              <a:rPr lang="nl-NL" sz="2800" dirty="0">
                <a:latin typeface="+mj-lt"/>
                <a:ea typeface="+mj-ea"/>
                <a:cs typeface="+mj-cs"/>
              </a:rPr>
              <a:t>ELISA </a:t>
            </a:r>
            <a:r>
              <a:rPr lang="nl-NL" sz="2800" dirty="0" smtClean="0">
                <a:latin typeface="+mj-lt"/>
                <a:ea typeface="+mj-ea"/>
                <a:cs typeface="+mj-cs"/>
              </a:rPr>
              <a:t>bij 3 deelnemers</a:t>
            </a:r>
            <a:endParaRPr lang="nl-NL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173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nl-NL" sz="3200" dirty="0" smtClean="0"/>
              <a:t>Weinig tot geen intra assay variatie</a:t>
            </a:r>
          </a:p>
        </p:txBody>
      </p:sp>
    </p:spTree>
    <p:extLst>
      <p:ext uri="{BB962C8B-B14F-4D97-AF65-F5344CB8AC3E}">
        <p14:creationId xmlns:p14="http://schemas.microsoft.com/office/powerpoint/2010/main" val="22717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t3.gstatic.com/images?q=tbn:ANd9GcQeGvq0fstcWJP1OepIAPWd3l2bMOn-FZ7kH82Wv4iFMl_DXVn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002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ally11-30-06.lymerights.org/assets/images/db_images/db_DSC0069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2887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S6cTpjHrvc8JZed76Srrx9C7ik4qHJsgX57cGyxTzx6Frme9Z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52" y="3528613"/>
            <a:ext cx="4525455" cy="3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3.squidoocdn.com/resize/squidoo_images/-1/lens19102068_1328571701lysdmag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573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Controverse </a:t>
            </a:r>
            <a:r>
              <a:rPr lang="nl-NL" sz="3600" dirty="0" err="1"/>
              <a:t>Lyme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 “</a:t>
            </a:r>
            <a:r>
              <a:rPr lang="nl-NL" sz="3600" dirty="0" err="1"/>
              <a:t>ILADs</a:t>
            </a:r>
            <a:r>
              <a:rPr lang="nl-NL" sz="3600" dirty="0"/>
              <a:t> versus IDSA”</a:t>
            </a:r>
          </a:p>
        </p:txBody>
      </p:sp>
      <p:pic>
        <p:nvPicPr>
          <p:cNvPr id="8" name="Picture 2" descr="C:\Users\evanzanden\Documents\Borrelia klinische les\IMGP04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" y="2592409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32385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-323850" y="142875"/>
            <a:ext cx="968375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200" dirty="0" smtClean="0"/>
              <a:t>Uitkomsten conclusies</a:t>
            </a:r>
          </a:p>
        </p:txBody>
      </p:sp>
      <p:sp>
        <p:nvSpPr>
          <p:cNvPr id="8195" name="Tekstvak 5"/>
          <p:cNvSpPr txBox="1">
            <a:spLocks noChangeArrowheads="1"/>
          </p:cNvSpPr>
          <p:nvPr/>
        </p:nvSpPr>
        <p:spPr bwMode="auto">
          <a:xfrm>
            <a:off x="3203575" y="6516688"/>
            <a:ext cx="241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Number of laboratoria</a:t>
            </a:r>
          </a:p>
        </p:txBody>
      </p:sp>
      <p:pic>
        <p:nvPicPr>
          <p:cNvPr id="8196" name="Grafiek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/>
          <a:stretch>
            <a:fillRect/>
          </a:stretch>
        </p:blipFill>
        <p:spPr bwMode="auto">
          <a:xfrm>
            <a:off x="900113" y="1052513"/>
            <a:ext cx="75596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kstvak 4"/>
          <p:cNvSpPr txBox="1">
            <a:spLocks noChangeArrowheads="1"/>
          </p:cNvSpPr>
          <p:nvPr/>
        </p:nvSpPr>
        <p:spPr bwMode="auto">
          <a:xfrm>
            <a:off x="611188" y="1844675"/>
            <a:ext cx="8270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1400"/>
              <a:t>Non Lyme</a:t>
            </a:r>
          </a:p>
        </p:txBody>
      </p:sp>
      <p:sp>
        <p:nvSpPr>
          <p:cNvPr id="8198" name="Tekstvak 4"/>
          <p:cNvSpPr txBox="1">
            <a:spLocks noChangeArrowheads="1"/>
          </p:cNvSpPr>
          <p:nvPr/>
        </p:nvSpPr>
        <p:spPr bwMode="auto">
          <a:xfrm rot="-5400000">
            <a:off x="-536575" y="3640138"/>
            <a:ext cx="2233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Serum samples</a:t>
            </a:r>
          </a:p>
        </p:txBody>
      </p:sp>
      <p:sp>
        <p:nvSpPr>
          <p:cNvPr id="8199" name="Tekstvak 6"/>
          <p:cNvSpPr txBox="1">
            <a:spLocks noChangeArrowheads="1"/>
          </p:cNvSpPr>
          <p:nvPr/>
        </p:nvSpPr>
        <p:spPr bwMode="auto">
          <a:xfrm>
            <a:off x="7235825" y="2492375"/>
            <a:ext cx="1512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dirty="0" err="1"/>
              <a:t>Conclusion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confirmation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0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 smtClean="0"/>
              <a:t>Resultaten in bloed doneren</a:t>
            </a:r>
            <a:br>
              <a:rPr lang="nl-NL" sz="3600" dirty="0" smtClean="0"/>
            </a:br>
            <a:r>
              <a:rPr lang="nl-NL" sz="3600" dirty="0" smtClean="0"/>
              <a:t>confirmatie serologie blijft zinvol</a:t>
            </a:r>
          </a:p>
        </p:txBody>
      </p:sp>
      <p:pic>
        <p:nvPicPr>
          <p:cNvPr id="9219" name="Picture 5" descr="bloeddon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484313"/>
            <a:ext cx="2160587" cy="1470025"/>
          </a:xfrm>
        </p:spPr>
      </p:pic>
      <p:graphicFrame>
        <p:nvGraphicFramePr>
          <p:cNvPr id="8" name="Grafiek 7"/>
          <p:cNvGraphicFramePr>
            <a:graphicFrameLocks/>
          </p:cNvGraphicFramePr>
          <p:nvPr/>
        </p:nvGraphicFramePr>
        <p:xfrm>
          <a:off x="395536" y="1700808"/>
          <a:ext cx="65527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kstvak 8"/>
          <p:cNvSpPr txBox="1">
            <a:spLocks noChangeArrowheads="1"/>
          </p:cNvSpPr>
          <p:nvPr/>
        </p:nvSpPr>
        <p:spPr bwMode="auto">
          <a:xfrm>
            <a:off x="6227763" y="4676775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3 times equivocal IgG</a:t>
            </a:r>
          </a:p>
          <a:p>
            <a:pPr eaLnBrk="1" hangingPunct="1"/>
            <a:r>
              <a:rPr lang="nl-NL"/>
              <a:t>3 different blood donors</a:t>
            </a:r>
          </a:p>
          <a:p>
            <a:pPr eaLnBrk="1" hangingPunct="1"/>
            <a:r>
              <a:rPr lang="nl-NL"/>
              <a:t>3 different laboratories</a:t>
            </a:r>
          </a:p>
          <a:p>
            <a:pPr eaLnBrk="1" hangingPunct="1"/>
            <a:r>
              <a:rPr lang="nl-NL"/>
              <a:t>3 different assays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6227763" y="2852738"/>
            <a:ext cx="31686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2000" dirty="0" err="1">
                <a:latin typeface="+mj-lt"/>
                <a:ea typeface="+mj-ea"/>
                <a:cs typeface="+mj-cs"/>
              </a:rPr>
              <a:t>Blood</a:t>
            </a:r>
            <a:r>
              <a:rPr lang="nl-NL" sz="2000" dirty="0">
                <a:latin typeface="+mj-lt"/>
                <a:ea typeface="+mj-ea"/>
                <a:cs typeface="+mj-cs"/>
              </a:rPr>
              <a:t> donors n=3</a:t>
            </a:r>
          </a:p>
        </p:txBody>
      </p:sp>
      <p:sp>
        <p:nvSpPr>
          <p:cNvPr id="9223" name="Tekstvak 8"/>
          <p:cNvSpPr txBox="1">
            <a:spLocks noChangeArrowheads="1"/>
          </p:cNvSpPr>
          <p:nvPr/>
        </p:nvSpPr>
        <p:spPr bwMode="auto">
          <a:xfrm rot="16200000" flipH="1">
            <a:off x="-685007" y="3475832"/>
            <a:ext cx="1935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000"/>
              <a:t>Used assay</a:t>
            </a:r>
          </a:p>
        </p:txBody>
      </p:sp>
    </p:spTree>
    <p:extLst>
      <p:ext uri="{BB962C8B-B14F-4D97-AF65-F5344CB8AC3E}">
        <p14:creationId xmlns:p14="http://schemas.microsoft.com/office/powerpoint/2010/main" val="18884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0" y="53975"/>
            <a:ext cx="9345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3600" dirty="0" smtClean="0"/>
              <a:t>Een </a:t>
            </a:r>
            <a:r>
              <a:rPr lang="nl-NL" sz="3600" dirty="0" err="1" smtClean="0"/>
              <a:t>patient</a:t>
            </a:r>
            <a:r>
              <a:rPr lang="nl-NL" sz="3600" dirty="0" smtClean="0"/>
              <a:t> met non-</a:t>
            </a:r>
            <a:r>
              <a:rPr lang="nl-NL" sz="3600" dirty="0" err="1" smtClean="0"/>
              <a:t>Lyme</a:t>
            </a:r>
            <a:r>
              <a:rPr lang="nl-NL" sz="3600" dirty="0" smtClean="0"/>
              <a:t> Artritis op een laboratorium foutief positief bevonden</a:t>
            </a:r>
          </a:p>
        </p:txBody>
      </p:sp>
      <p:sp>
        <p:nvSpPr>
          <p:cNvPr id="10243" name="Tekstvak 7"/>
          <p:cNvSpPr txBox="1">
            <a:spLocks noChangeArrowheads="1"/>
          </p:cNvSpPr>
          <p:nvPr/>
        </p:nvSpPr>
        <p:spPr bwMode="auto">
          <a:xfrm>
            <a:off x="1908175" y="23495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/>
              <a:t>IgG</a:t>
            </a:r>
          </a:p>
        </p:txBody>
      </p:sp>
      <p:sp>
        <p:nvSpPr>
          <p:cNvPr id="10244" name="Tekstvak 8"/>
          <p:cNvSpPr txBox="1">
            <a:spLocks noChangeArrowheads="1"/>
          </p:cNvSpPr>
          <p:nvPr/>
        </p:nvSpPr>
        <p:spPr bwMode="auto">
          <a:xfrm>
            <a:off x="6083300" y="234950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/>
              <a:t>IgM</a:t>
            </a:r>
          </a:p>
        </p:txBody>
      </p:sp>
      <p:pic>
        <p:nvPicPr>
          <p:cNvPr id="10245" name="Picture 10" descr="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196975"/>
            <a:ext cx="1581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ek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36718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ek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4559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kstvak 5"/>
          <p:cNvSpPr txBox="1">
            <a:spLocks noChangeArrowheads="1"/>
          </p:cNvSpPr>
          <p:nvPr/>
        </p:nvSpPr>
        <p:spPr bwMode="auto">
          <a:xfrm>
            <a:off x="3492500" y="6443663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Number of laboratories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6443663" y="2133600"/>
            <a:ext cx="29527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2000" dirty="0">
                <a:latin typeface="+mj-lt"/>
                <a:ea typeface="+mj-ea"/>
                <a:cs typeface="+mj-cs"/>
              </a:rPr>
              <a:t>Non </a:t>
            </a:r>
            <a:r>
              <a:rPr lang="nl-NL" sz="2000" dirty="0" err="1">
                <a:latin typeface="+mj-lt"/>
                <a:ea typeface="+mj-ea"/>
                <a:cs typeface="+mj-cs"/>
              </a:rPr>
              <a:t>Lyme</a:t>
            </a:r>
            <a:r>
              <a:rPr lang="nl-NL" sz="2000" dirty="0">
                <a:latin typeface="+mj-lt"/>
                <a:ea typeface="+mj-ea"/>
                <a:cs typeface="+mj-cs"/>
              </a:rPr>
              <a:t> Artritis n=2</a:t>
            </a:r>
          </a:p>
        </p:txBody>
      </p:sp>
      <p:sp>
        <p:nvSpPr>
          <p:cNvPr id="10250" name="Tekstvak 12"/>
          <p:cNvSpPr txBox="1">
            <a:spLocks noChangeArrowheads="1"/>
          </p:cNvSpPr>
          <p:nvPr/>
        </p:nvSpPr>
        <p:spPr bwMode="auto">
          <a:xfrm rot="16200000" flipH="1">
            <a:off x="-555625" y="4133851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000"/>
              <a:t>Used assay</a:t>
            </a:r>
          </a:p>
        </p:txBody>
      </p:sp>
    </p:spTree>
    <p:extLst>
      <p:ext uri="{BB962C8B-B14F-4D97-AF65-F5344CB8AC3E}">
        <p14:creationId xmlns:p14="http://schemas.microsoft.com/office/powerpoint/2010/main" val="4549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084888" y="2708275"/>
            <a:ext cx="1943100" cy="639763"/>
          </a:xfrm>
        </p:spPr>
        <p:txBody>
          <a:bodyPr/>
          <a:lstStyle/>
          <a:p>
            <a:pPr eaLnBrk="1" hangingPunct="1"/>
            <a:r>
              <a:rPr lang="nl-NL" sz="2800" smtClean="0"/>
              <a:t>EM n=5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268413"/>
            <a:ext cx="1908175" cy="1282700"/>
          </a:xfrm>
          <a:noFill/>
        </p:spPr>
      </p:pic>
      <p:pic>
        <p:nvPicPr>
          <p:cNvPr id="11268" name="Grafiek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12875"/>
            <a:ext cx="35274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ek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35290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ek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4559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600" dirty="0" err="1">
                <a:latin typeface="+mj-lt"/>
                <a:ea typeface="+mj-ea"/>
                <a:cs typeface="+mj-cs"/>
              </a:rPr>
              <a:t>Discrepansies</a:t>
            </a:r>
            <a:r>
              <a:rPr lang="nl-NL" sz="3600" dirty="0"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latin typeface="+mj-lt"/>
                <a:ea typeface="+mj-ea"/>
                <a:cs typeface="+mj-cs"/>
              </a:rPr>
              <a:t>vnl</a:t>
            </a:r>
            <a:r>
              <a:rPr lang="nl-NL" sz="3600" dirty="0" smtClean="0">
                <a:latin typeface="+mj-lt"/>
                <a:ea typeface="+mj-ea"/>
                <a:cs typeface="+mj-cs"/>
              </a:rPr>
              <a:t> in vroeg lokale ziekte</a:t>
            </a:r>
            <a:endParaRPr lang="nl-NL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1272" name="Tekstvak 13"/>
          <p:cNvSpPr txBox="1">
            <a:spLocks noChangeArrowheads="1"/>
          </p:cNvSpPr>
          <p:nvPr/>
        </p:nvSpPr>
        <p:spPr bwMode="auto">
          <a:xfrm rot="16200000" flipH="1">
            <a:off x="-684213" y="3557588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000"/>
              <a:t>Used assay</a:t>
            </a:r>
          </a:p>
        </p:txBody>
      </p:sp>
      <p:sp>
        <p:nvSpPr>
          <p:cNvPr id="11273" name="Tekstvak 5"/>
          <p:cNvSpPr txBox="1">
            <a:spLocks noChangeArrowheads="1"/>
          </p:cNvSpPr>
          <p:nvPr/>
        </p:nvSpPr>
        <p:spPr bwMode="auto">
          <a:xfrm>
            <a:off x="3492500" y="6443663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Number of laboratories</a:t>
            </a:r>
          </a:p>
        </p:txBody>
      </p:sp>
      <p:sp>
        <p:nvSpPr>
          <p:cNvPr id="11274" name="Tekstvak 15"/>
          <p:cNvSpPr txBox="1">
            <a:spLocks noChangeArrowheads="1"/>
          </p:cNvSpPr>
          <p:nvPr/>
        </p:nvSpPr>
        <p:spPr bwMode="auto">
          <a:xfrm>
            <a:off x="4643438" y="3357563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IgG</a:t>
            </a:r>
          </a:p>
        </p:txBody>
      </p:sp>
    </p:spTree>
    <p:extLst>
      <p:ext uri="{BB962C8B-B14F-4D97-AF65-F5344CB8AC3E}">
        <p14:creationId xmlns:p14="http://schemas.microsoft.com/office/powerpoint/2010/main" val="27012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600" dirty="0" smtClean="0"/>
              <a:t>Discrepanties in vroege </a:t>
            </a:r>
            <a:r>
              <a:rPr lang="nl-NL" sz="3600" dirty="0" err="1" smtClean="0"/>
              <a:t>neuroborreliose</a:t>
            </a:r>
            <a:endParaRPr lang="nl-NL" sz="3600" dirty="0" smtClean="0"/>
          </a:p>
        </p:txBody>
      </p:sp>
      <p:sp>
        <p:nvSpPr>
          <p:cNvPr id="12291" name="Tekstvak 6"/>
          <p:cNvSpPr txBox="1">
            <a:spLocks noChangeArrowheads="1"/>
          </p:cNvSpPr>
          <p:nvPr/>
        </p:nvSpPr>
        <p:spPr bwMode="auto">
          <a:xfrm>
            <a:off x="2051050" y="1844675"/>
            <a:ext cx="115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/>
              <a:t>IgG</a:t>
            </a:r>
          </a:p>
        </p:txBody>
      </p:sp>
      <p:sp>
        <p:nvSpPr>
          <p:cNvPr id="12292" name="Tekstvak 7"/>
          <p:cNvSpPr txBox="1">
            <a:spLocks noChangeArrowheads="1"/>
          </p:cNvSpPr>
          <p:nvPr/>
        </p:nvSpPr>
        <p:spPr bwMode="auto">
          <a:xfrm>
            <a:off x="6300788" y="1773238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b="1"/>
              <a:t>IgM</a:t>
            </a:r>
          </a:p>
        </p:txBody>
      </p:sp>
      <p:graphicFrame>
        <p:nvGraphicFramePr>
          <p:cNvPr id="9" name="Grafiek 8"/>
          <p:cNvGraphicFramePr>
            <a:graphicFrameLocks/>
          </p:cNvGraphicFramePr>
          <p:nvPr/>
        </p:nvGraphicFramePr>
        <p:xfrm>
          <a:off x="323528" y="2132856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ek 9"/>
          <p:cNvGraphicFramePr>
            <a:graphicFrameLocks/>
          </p:cNvGraphicFramePr>
          <p:nvPr/>
        </p:nvGraphicFramePr>
        <p:xfrm>
          <a:off x="4355976" y="2132856"/>
          <a:ext cx="42484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5" name="Picture 9" descr="neuro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692150"/>
            <a:ext cx="987425" cy="1052513"/>
          </a:xfrm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7019925" y="1565275"/>
            <a:ext cx="23050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2000" dirty="0" err="1">
                <a:latin typeface="+mj-lt"/>
                <a:ea typeface="+mj-ea"/>
                <a:cs typeface="+mj-cs"/>
              </a:rPr>
              <a:t>neuroborrelia</a:t>
            </a:r>
            <a:r>
              <a:rPr lang="nl-NL" sz="2000" dirty="0">
                <a:latin typeface="+mj-lt"/>
                <a:ea typeface="+mj-ea"/>
                <a:cs typeface="+mj-cs"/>
              </a:rPr>
              <a:t> n=1</a:t>
            </a:r>
          </a:p>
        </p:txBody>
      </p:sp>
      <p:sp>
        <p:nvSpPr>
          <p:cNvPr id="12297" name="Tekstvak 5"/>
          <p:cNvSpPr txBox="1">
            <a:spLocks noChangeArrowheads="1"/>
          </p:cNvSpPr>
          <p:nvPr/>
        </p:nvSpPr>
        <p:spPr bwMode="auto">
          <a:xfrm>
            <a:off x="3276600" y="6372225"/>
            <a:ext cx="253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/>
              <a:t>Number of laboratories</a:t>
            </a:r>
          </a:p>
        </p:txBody>
      </p:sp>
      <p:sp>
        <p:nvSpPr>
          <p:cNvPr id="12298" name="Tekstvak 12"/>
          <p:cNvSpPr txBox="1">
            <a:spLocks noChangeArrowheads="1"/>
          </p:cNvSpPr>
          <p:nvPr/>
        </p:nvSpPr>
        <p:spPr bwMode="auto">
          <a:xfrm rot="16200000" flipH="1">
            <a:off x="-731838" y="3630613"/>
            <a:ext cx="193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000"/>
              <a:t>Used assay</a:t>
            </a:r>
          </a:p>
        </p:txBody>
      </p:sp>
    </p:spTree>
    <p:extLst>
      <p:ext uri="{BB962C8B-B14F-4D97-AF65-F5344CB8AC3E}">
        <p14:creationId xmlns:p14="http://schemas.microsoft.com/office/powerpoint/2010/main" val="1898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800" dirty="0" smtClean="0"/>
              <a:t>Variatie in resultaten voornamelijk veroorzaakt door verschil in gebruikte </a:t>
            </a:r>
            <a:r>
              <a:rPr lang="nl-NL" sz="2800" dirty="0" err="1" smtClean="0"/>
              <a:t>assays</a:t>
            </a:r>
            <a:r>
              <a:rPr lang="nl-NL" sz="2800" dirty="0" smtClean="0"/>
              <a:t>, niet door intra assay variatie.</a:t>
            </a:r>
          </a:p>
          <a:p>
            <a:pPr>
              <a:lnSpc>
                <a:spcPct val="80000"/>
              </a:lnSpc>
            </a:pPr>
            <a:endParaRPr lang="nl-NL" sz="2800" dirty="0" smtClean="0"/>
          </a:p>
          <a:p>
            <a:pPr>
              <a:lnSpc>
                <a:spcPct val="80000"/>
              </a:lnSpc>
            </a:pPr>
            <a:r>
              <a:rPr lang="nl-NL" sz="2800" dirty="0" smtClean="0"/>
              <a:t>Discrepanties voornamelijk in vroeg lokale en vroeg systemische infecties</a:t>
            </a:r>
          </a:p>
          <a:p>
            <a:pPr>
              <a:lnSpc>
                <a:spcPct val="80000"/>
              </a:lnSpc>
            </a:pPr>
            <a:endParaRPr lang="nl-NL" sz="2800" dirty="0" smtClean="0"/>
          </a:p>
          <a:p>
            <a:pPr>
              <a:lnSpc>
                <a:spcPct val="80000"/>
              </a:lnSpc>
            </a:pPr>
            <a:r>
              <a:rPr lang="nl-NL" sz="2800" dirty="0" smtClean="0"/>
              <a:t>Standaardisatie serologie en interpretatie is gewenst</a:t>
            </a:r>
            <a:endParaRPr lang="nl-NL" sz="2400" dirty="0" smtClean="0"/>
          </a:p>
          <a:p>
            <a:pPr>
              <a:lnSpc>
                <a:spcPct val="80000"/>
              </a:lnSpc>
            </a:pPr>
            <a:endParaRPr lang="nl-NL" sz="2800" dirty="0" smtClean="0"/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nl-NL" sz="20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0483" name="Titel 1"/>
          <p:cNvSpPr>
            <a:spLocks/>
          </p:cNvSpPr>
          <p:nvPr/>
        </p:nvSpPr>
        <p:spPr bwMode="auto">
          <a:xfrm>
            <a:off x="32385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600" dirty="0" smtClean="0">
                <a:latin typeface="+mj-lt"/>
                <a:ea typeface="+mj-ea"/>
                <a:cs typeface="+mj-cs"/>
              </a:rPr>
              <a:t>Conclusies </a:t>
            </a:r>
          </a:p>
          <a:p>
            <a:pPr algn="ctr">
              <a:defRPr/>
            </a:pPr>
            <a:r>
              <a:rPr lang="nl-NL" sz="3600" dirty="0" smtClean="0">
                <a:latin typeface="+mj-lt"/>
                <a:ea typeface="+mj-ea"/>
                <a:cs typeface="+mj-cs"/>
              </a:rPr>
              <a:t>rondzending </a:t>
            </a:r>
            <a:r>
              <a:rPr lang="nl-NL" sz="3600" dirty="0" err="1" smtClean="0">
                <a:latin typeface="+mj-lt"/>
                <a:ea typeface="+mj-ea"/>
                <a:cs typeface="+mj-cs"/>
              </a:rPr>
              <a:t>Lyme</a:t>
            </a:r>
            <a:r>
              <a:rPr lang="nl-NL" sz="3600" dirty="0" smtClean="0"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latin typeface="+mj-lt"/>
                <a:ea typeface="+mj-ea"/>
                <a:cs typeface="+mj-cs"/>
              </a:rPr>
              <a:t>consensisberaad</a:t>
            </a:r>
            <a:endParaRPr lang="nl-NL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Line 252"/>
          <p:cNvSpPr>
            <a:spLocks noChangeShapeType="1"/>
          </p:cNvSpPr>
          <p:nvPr/>
        </p:nvSpPr>
        <p:spPr bwMode="auto">
          <a:xfrm>
            <a:off x="539750" y="1292226"/>
            <a:ext cx="63341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364" y="299934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Sensitiviteit serologie in verschillende ziektefases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/>
              <a:t>Wilske et al FEMS immunol Med Microbiol 2007;49:13-21</a:t>
            </a:r>
          </a:p>
        </p:txBody>
      </p:sp>
      <p:graphicFrame>
        <p:nvGraphicFramePr>
          <p:cNvPr id="42234" name="Group 250"/>
          <p:cNvGraphicFramePr>
            <a:graphicFrameLocks noGrp="1"/>
          </p:cNvGraphicFramePr>
          <p:nvPr>
            <p:ph idx="1"/>
          </p:nvPr>
        </p:nvGraphicFramePr>
        <p:xfrm>
          <a:off x="755650" y="2349500"/>
          <a:ext cx="6562725" cy="3108960"/>
        </p:xfrm>
        <a:graphic>
          <a:graphicData uri="http://schemas.openxmlformats.org/drawingml/2006/table">
            <a:tbl>
              <a:tblPr/>
              <a:tblGrid>
                <a:gridCol w="1763713"/>
                <a:gridCol w="1692275"/>
                <a:gridCol w="31067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Sensitivity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Early, localized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Predominance of IgM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Early dissiminated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70-90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 cases of short disease duration predominance of IgM; in cases of longer disease duration predominance of IgG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Nearly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Usually solely IgG*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230" name="Text Box 246"/>
          <p:cNvSpPr txBox="1">
            <a:spLocks noChangeArrowheads="1"/>
          </p:cNvSpPr>
          <p:nvPr/>
        </p:nvSpPr>
        <p:spPr bwMode="auto">
          <a:xfrm>
            <a:off x="684213" y="1628775"/>
            <a:ext cx="6767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Table 3: Sensitivity of antibody detection methods in the diagnosis of Lyme disease.</a:t>
            </a:r>
            <a:endParaRPr lang="nl-NL" b="1"/>
          </a:p>
        </p:txBody>
      </p:sp>
      <p:sp>
        <p:nvSpPr>
          <p:cNvPr id="42231" name="Text Box 247"/>
          <p:cNvSpPr txBox="1">
            <a:spLocks noChangeArrowheads="1"/>
          </p:cNvSpPr>
          <p:nvPr/>
        </p:nvSpPr>
        <p:spPr bwMode="auto">
          <a:xfrm>
            <a:off x="684213" y="5451475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* the presence of IgM antibodies without IgG antibodies is not diagnostic for late disease ( for possible exeptions see tekst) </a:t>
            </a:r>
            <a:endParaRPr lang="nl-NL"/>
          </a:p>
        </p:txBody>
      </p:sp>
      <p:sp>
        <p:nvSpPr>
          <p:cNvPr id="42236" name="Line 252"/>
          <p:cNvSpPr>
            <a:spLocks noChangeShapeType="1"/>
          </p:cNvSpPr>
          <p:nvPr/>
        </p:nvSpPr>
        <p:spPr bwMode="auto">
          <a:xfrm>
            <a:off x="539750" y="1557338"/>
            <a:ext cx="63341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699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57018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Gebruikte testen rondzending </a:t>
            </a:r>
            <a:r>
              <a:rPr lang="nl-NL" dirty="0" err="1" smtClean="0"/>
              <a:t>Lyme</a:t>
            </a:r>
            <a:r>
              <a:rPr lang="nl-NL" dirty="0" smtClean="0"/>
              <a:t> 2011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4500" dirty="0" smtClean="0"/>
              <a:t>Screenings EIA/IF</a:t>
            </a:r>
          </a:p>
          <a:p>
            <a:r>
              <a:rPr lang="nl-NL" sz="3600" dirty="0" smtClean="0"/>
              <a:t>DAKO/</a:t>
            </a:r>
            <a:r>
              <a:rPr lang="nl-NL" sz="3600" dirty="0" err="1" smtClean="0"/>
              <a:t>Oxoid</a:t>
            </a:r>
            <a:r>
              <a:rPr lang="nl-NL" sz="3600" dirty="0" smtClean="0"/>
              <a:t>			1</a:t>
            </a:r>
          </a:p>
          <a:p>
            <a:r>
              <a:rPr lang="nl-NL" sz="3600" dirty="0" err="1" smtClean="0"/>
              <a:t>Diasorin</a:t>
            </a:r>
            <a:r>
              <a:rPr lang="nl-NL" sz="3600" dirty="0" smtClean="0"/>
              <a:t>			1</a:t>
            </a:r>
          </a:p>
          <a:p>
            <a:r>
              <a:rPr lang="nl-NL" sz="3600" dirty="0" err="1" smtClean="0"/>
              <a:t>Enzygnost</a:t>
            </a:r>
            <a:r>
              <a:rPr lang="nl-NL" sz="3600" dirty="0" smtClean="0"/>
              <a:t> (Siemens)	19</a:t>
            </a:r>
          </a:p>
          <a:p>
            <a:r>
              <a:rPr lang="nl-NL" sz="3600" dirty="0" err="1" smtClean="0"/>
              <a:t>Mikrogen</a:t>
            </a:r>
            <a:r>
              <a:rPr lang="nl-NL" sz="3600" b="1" dirty="0" smtClean="0"/>
              <a:t> </a:t>
            </a:r>
            <a:r>
              <a:rPr lang="nl-NL" sz="3600" dirty="0" smtClean="0"/>
              <a:t>(</a:t>
            </a:r>
            <a:r>
              <a:rPr lang="nl-NL" sz="3600" dirty="0" err="1" smtClean="0"/>
              <a:t>recomwell</a:t>
            </a:r>
            <a:r>
              <a:rPr lang="nl-NL" sz="3600" dirty="0" smtClean="0"/>
              <a:t>)	2</a:t>
            </a:r>
          </a:p>
          <a:p>
            <a:r>
              <a:rPr lang="nl-NL" sz="3600" dirty="0" err="1" smtClean="0"/>
              <a:t>Virion</a:t>
            </a:r>
            <a:r>
              <a:rPr lang="nl-NL" sz="3600" dirty="0" smtClean="0"/>
              <a:t>/</a:t>
            </a:r>
            <a:r>
              <a:rPr lang="nl-NL" sz="3600" dirty="0" err="1" smtClean="0"/>
              <a:t>Serion</a:t>
            </a:r>
            <a:r>
              <a:rPr lang="nl-NL" sz="3600" dirty="0" smtClean="0"/>
              <a:t>		4</a:t>
            </a:r>
          </a:p>
          <a:p>
            <a:r>
              <a:rPr lang="nl-NL" sz="3600" dirty="0" err="1" smtClean="0"/>
              <a:t>Virotech</a:t>
            </a:r>
            <a:r>
              <a:rPr lang="nl-NL" sz="3600" dirty="0" smtClean="0"/>
              <a:t> +</a:t>
            </a:r>
            <a:r>
              <a:rPr lang="nl-NL" sz="3600" dirty="0" err="1" smtClean="0"/>
              <a:t>VlsE</a:t>
            </a:r>
            <a:r>
              <a:rPr lang="nl-NL" sz="3600" dirty="0" smtClean="0"/>
              <a:t>		1</a:t>
            </a:r>
          </a:p>
          <a:p>
            <a:r>
              <a:rPr lang="nl-NL" sz="3600" dirty="0" err="1" smtClean="0"/>
              <a:t>Liason</a:t>
            </a:r>
            <a:r>
              <a:rPr lang="nl-NL" sz="3600" dirty="0" smtClean="0"/>
              <a:t> (</a:t>
            </a:r>
            <a:r>
              <a:rPr lang="nl-NL" sz="3600" dirty="0" err="1" smtClean="0"/>
              <a:t>Diasorin</a:t>
            </a:r>
            <a:r>
              <a:rPr lang="nl-NL" sz="3600" dirty="0" smtClean="0"/>
              <a:t>)		3</a:t>
            </a:r>
          </a:p>
          <a:p>
            <a:r>
              <a:rPr lang="nl-NL" sz="3600" dirty="0" smtClean="0"/>
              <a:t>IFA </a:t>
            </a:r>
            <a:r>
              <a:rPr lang="nl-NL" sz="3600" dirty="0" err="1" smtClean="0"/>
              <a:t>Biomerieux</a:t>
            </a:r>
            <a:r>
              <a:rPr lang="nl-NL" sz="3600" dirty="0" smtClean="0"/>
              <a:t>		2</a:t>
            </a:r>
          </a:p>
          <a:p>
            <a:r>
              <a:rPr lang="nl-NL" sz="3600" dirty="0" smtClean="0"/>
              <a:t>VIDAS			4</a:t>
            </a:r>
          </a:p>
          <a:p>
            <a:r>
              <a:rPr lang="nl-NL" sz="3600" dirty="0" smtClean="0"/>
              <a:t>C6 peptide (</a:t>
            </a:r>
            <a:r>
              <a:rPr lang="nl-NL" sz="3600" dirty="0" err="1" smtClean="0"/>
              <a:t>Immunetics</a:t>
            </a:r>
            <a:r>
              <a:rPr lang="nl-NL" sz="3600" dirty="0" smtClean="0"/>
              <a:t>)	18</a:t>
            </a:r>
          </a:p>
          <a:p>
            <a:r>
              <a:rPr lang="nl-NL" sz="3600" dirty="0" smtClean="0"/>
              <a:t>Andere:			3</a:t>
            </a:r>
          </a:p>
          <a:p>
            <a:endParaRPr lang="nl-NL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932040" y="1628799"/>
            <a:ext cx="3888432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dirty="0" smtClean="0"/>
              <a:t>Confirmatie/</a:t>
            </a:r>
            <a:r>
              <a:rPr lang="nl-NL" sz="2800" dirty="0" err="1" smtClean="0"/>
              <a:t>immunoblot</a:t>
            </a:r>
            <a:endParaRPr lang="nl-NL" sz="2800" dirty="0" smtClean="0"/>
          </a:p>
          <a:p>
            <a:r>
              <a:rPr lang="nl-NL" sz="2300" dirty="0" err="1" smtClean="0"/>
              <a:t>Diasorin</a:t>
            </a:r>
            <a:r>
              <a:rPr lang="nl-NL" sz="2300" dirty="0" smtClean="0"/>
              <a:t>		1</a:t>
            </a:r>
          </a:p>
          <a:p>
            <a:r>
              <a:rPr lang="nl-NL" sz="2300" dirty="0" err="1" smtClean="0"/>
              <a:t>Euroimmuun</a:t>
            </a:r>
            <a:r>
              <a:rPr lang="nl-NL" sz="2300" dirty="0" smtClean="0"/>
              <a:t>	4</a:t>
            </a:r>
          </a:p>
          <a:p>
            <a:r>
              <a:rPr lang="nl-NL" sz="2300" dirty="0" err="1" smtClean="0"/>
              <a:t>Mikrogen</a:t>
            </a:r>
            <a:r>
              <a:rPr lang="nl-NL" sz="2300" dirty="0" smtClean="0"/>
              <a:t>		23</a:t>
            </a:r>
          </a:p>
          <a:p>
            <a:r>
              <a:rPr lang="nl-NL" sz="2300" dirty="0" err="1" smtClean="0"/>
              <a:t>Virotech</a:t>
            </a:r>
            <a:r>
              <a:rPr lang="nl-NL" sz="2300" dirty="0" smtClean="0"/>
              <a:t>		5</a:t>
            </a:r>
          </a:p>
          <a:p>
            <a:r>
              <a:rPr lang="nl-NL" sz="2300" dirty="0" err="1" smtClean="0"/>
              <a:t>Viramed</a:t>
            </a:r>
            <a:r>
              <a:rPr lang="nl-NL" sz="2300" dirty="0" smtClean="0"/>
              <a:t>		1</a:t>
            </a: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5426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1800" y="236393"/>
            <a:ext cx="7139136" cy="1143000"/>
          </a:xfrm>
        </p:spPr>
        <p:txBody>
          <a:bodyPr>
            <a:normAutofit/>
          </a:bodyPr>
          <a:lstStyle/>
          <a:p>
            <a:r>
              <a:rPr lang="nl-NL" b="1" dirty="0" smtClean="0"/>
              <a:t>Lues/</a:t>
            </a:r>
            <a:r>
              <a:rPr lang="nl-NL" b="1" dirty="0" err="1" smtClean="0"/>
              <a:t>Lyme</a:t>
            </a:r>
            <a:r>
              <a:rPr lang="nl-NL" b="1" dirty="0" smtClean="0"/>
              <a:t> 2011.1  monster A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1533"/>
            <a:ext cx="8964488" cy="177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8928992" cy="4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9" y="1700808"/>
            <a:ext cx="81248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073"/>
            <a:ext cx="9143999" cy="52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781800" y="236393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Lues/</a:t>
            </a:r>
            <a:r>
              <a:rPr lang="nl-NL" b="1" dirty="0" err="1" smtClean="0"/>
              <a:t>Lyme</a:t>
            </a:r>
            <a:r>
              <a:rPr lang="nl-NL" b="1" dirty="0" smtClean="0"/>
              <a:t> 2011.1  monster A</a:t>
            </a:r>
            <a:endParaRPr lang="nl-NL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Kritiek </a:t>
            </a:r>
            <a:r>
              <a:rPr lang="nl-NL" sz="3600" dirty="0" smtClean="0"/>
              <a:t>lobbygroepen </a:t>
            </a:r>
            <a:r>
              <a:rPr lang="nl-NL" sz="3600" dirty="0"/>
              <a:t>t.a.v. 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3600" dirty="0" smtClean="0"/>
              <a:t> </a:t>
            </a:r>
            <a:r>
              <a:rPr lang="nl-NL" sz="3600" dirty="0" err="1" smtClean="0"/>
              <a:t>Lyme</a:t>
            </a:r>
            <a:r>
              <a:rPr lang="nl-NL" sz="3600" dirty="0"/>
              <a:t>-</a:t>
            </a:r>
            <a:r>
              <a:rPr lang="nl-NL" sz="3600" dirty="0" smtClean="0"/>
              <a:t>diagnostiek</a:t>
            </a:r>
            <a:r>
              <a:rPr lang="nl-NL" sz="3600" dirty="0"/>
              <a:t>: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24600" cy="4876800"/>
          </a:xfrm>
        </p:spPr>
        <p:txBody>
          <a:bodyPr/>
          <a:lstStyle/>
          <a:p>
            <a:r>
              <a:rPr lang="nl-NL" sz="2800" dirty="0"/>
              <a:t>Er is geen gouden standaard, derhalve testen niet goed te beoordelen.</a:t>
            </a:r>
          </a:p>
          <a:p>
            <a:r>
              <a:rPr lang="nl-NL" sz="2800" dirty="0"/>
              <a:t>Sensitiviteit serologie 30-60%, derhalve sluit negatieve serologie een infectie niet uit.</a:t>
            </a:r>
          </a:p>
          <a:p>
            <a:r>
              <a:rPr lang="nl-NL" sz="2800" dirty="0"/>
              <a:t>onvoldoende standaardisatie en validatie van commerci</a:t>
            </a:r>
            <a:r>
              <a:rPr lang="nl-NL" sz="2800" dirty="0">
                <a:cs typeface="Arial" pitchFamily="34" charset="0"/>
              </a:rPr>
              <a:t>ë</a:t>
            </a:r>
            <a:r>
              <a:rPr lang="nl-NL" sz="2800" dirty="0"/>
              <a:t>le testen voor de </a:t>
            </a:r>
            <a:r>
              <a:rPr lang="nl-NL" sz="2800" dirty="0" err="1"/>
              <a:t>nederlandse</a:t>
            </a:r>
            <a:r>
              <a:rPr lang="nl-NL" sz="2800" dirty="0"/>
              <a:t> situatie.</a:t>
            </a:r>
          </a:p>
          <a:p>
            <a:endParaRPr lang="nl-NL" dirty="0"/>
          </a:p>
        </p:txBody>
      </p:sp>
      <p:pic>
        <p:nvPicPr>
          <p:cNvPr id="88068" name="Picture 4" descr="screwontop_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236788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09600" y="16002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699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781800" y="236393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Lues/</a:t>
            </a:r>
            <a:r>
              <a:rPr lang="nl-NL" b="1" dirty="0" err="1" smtClean="0"/>
              <a:t>Lyme</a:t>
            </a:r>
            <a:r>
              <a:rPr lang="nl-NL" b="1" dirty="0" smtClean="0"/>
              <a:t> 2011.1  monster B</a:t>
            </a:r>
            <a:endParaRPr lang="nl-NL" dirty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4" y="1666166"/>
            <a:ext cx="6624417" cy="45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45" y="3695236"/>
            <a:ext cx="9595297" cy="18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8928992" cy="4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781800" y="236393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/>
              <a:t>Lues/</a:t>
            </a:r>
            <a:r>
              <a:rPr lang="nl-NL" b="1" dirty="0" err="1" smtClean="0"/>
              <a:t>Lyme</a:t>
            </a:r>
            <a:r>
              <a:rPr lang="nl-NL" b="1" dirty="0" smtClean="0"/>
              <a:t> 2011.1  monster C</a:t>
            </a:r>
            <a:endParaRPr lang="nl-NL" dirty="0"/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8928992" cy="4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7737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" y="3717032"/>
            <a:ext cx="9305539" cy="18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59632" y="22768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Hoog positief in syfilis serologie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55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5468" y="203601"/>
            <a:ext cx="6715125" cy="1143000"/>
          </a:xfrm>
        </p:spPr>
        <p:txBody>
          <a:bodyPr/>
          <a:lstStyle/>
          <a:p>
            <a:r>
              <a:rPr lang="nl-NL" sz="3200" dirty="0" err="1"/>
              <a:t>Lyme</a:t>
            </a:r>
            <a:r>
              <a:rPr lang="nl-NL" sz="3200" dirty="0"/>
              <a:t> diagnostiek, </a:t>
            </a:r>
            <a:r>
              <a:rPr lang="nl-NL" sz="3200" dirty="0" smtClean="0"/>
              <a:t>aanbevelingen</a:t>
            </a:r>
            <a:endParaRPr lang="en-GB" sz="32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428" y="1138136"/>
            <a:ext cx="8860572" cy="5719864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800" dirty="0" smtClean="0"/>
              <a:t>Ken </a:t>
            </a:r>
            <a:r>
              <a:rPr lang="en-GB" sz="2800" dirty="0" err="1" smtClean="0"/>
              <a:t>uw</a:t>
            </a:r>
            <a:r>
              <a:rPr lang="en-GB" sz="2800" dirty="0" smtClean="0"/>
              <a:t> </a:t>
            </a:r>
            <a:r>
              <a:rPr lang="en-GB" sz="2800" dirty="0" err="1" smtClean="0"/>
              <a:t>eigen</a:t>
            </a:r>
            <a:r>
              <a:rPr lang="en-GB" sz="2800" dirty="0" smtClean="0"/>
              <a:t> </a:t>
            </a:r>
            <a:r>
              <a:rPr lang="en-GB" sz="2800" dirty="0" err="1" smtClean="0"/>
              <a:t>testalgoritme</a:t>
            </a:r>
            <a:r>
              <a:rPr lang="en-GB" sz="2800" dirty="0" smtClean="0"/>
              <a:t>:</a:t>
            </a:r>
            <a:endParaRPr lang="en-GB" sz="2800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dirty="0" err="1" smtClean="0"/>
              <a:t>Maak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screeningsassay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EIA van de  2e </a:t>
            </a:r>
            <a:r>
              <a:rPr lang="en-GB" dirty="0" err="1" smtClean="0"/>
              <a:t>generatie</a:t>
            </a:r>
            <a:r>
              <a:rPr lang="en-GB" dirty="0" smtClean="0"/>
              <a:t> plus </a:t>
            </a:r>
            <a:r>
              <a:rPr lang="en-GB" dirty="0" err="1" smtClean="0"/>
              <a:t>VlsE</a:t>
            </a:r>
            <a:r>
              <a:rPr lang="en-GB" dirty="0" smtClean="0"/>
              <a:t> of </a:t>
            </a:r>
            <a:r>
              <a:rPr lang="en-GB" dirty="0" err="1" smtClean="0"/>
              <a:t>een</a:t>
            </a:r>
            <a:r>
              <a:rPr lang="en-GB" dirty="0" smtClean="0"/>
              <a:t> EIA van de 3e </a:t>
            </a:r>
            <a:r>
              <a:rPr lang="en-GB" dirty="0" err="1" smtClean="0"/>
              <a:t>generatie</a:t>
            </a:r>
            <a:r>
              <a:rPr lang="en-GB" dirty="0" smtClean="0"/>
              <a:t>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dirty="0" err="1" smtClean="0"/>
              <a:t>Bevestig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positief</a:t>
            </a:r>
            <a:r>
              <a:rPr lang="en-GB" dirty="0" smtClean="0"/>
              <a:t> of </a:t>
            </a:r>
            <a:r>
              <a:rPr lang="en-GB" dirty="0" err="1" smtClean="0"/>
              <a:t>dubieus</a:t>
            </a:r>
            <a:r>
              <a:rPr lang="en-GB" dirty="0" smtClean="0"/>
              <a:t> </a:t>
            </a:r>
            <a:r>
              <a:rPr lang="en-GB" dirty="0" err="1" smtClean="0"/>
              <a:t>resultaat</a:t>
            </a:r>
            <a:r>
              <a:rPr lang="en-GB" dirty="0" smtClean="0"/>
              <a:t>  in de screenings EIA met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immunoblot</a:t>
            </a:r>
            <a:r>
              <a:rPr lang="en-GB" dirty="0" smtClean="0"/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GB" sz="28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800" dirty="0" smtClean="0"/>
              <a:t>In </a:t>
            </a:r>
            <a:r>
              <a:rPr lang="en-GB" sz="2800" dirty="0" err="1" smtClean="0"/>
              <a:t>serologie</a:t>
            </a:r>
            <a:r>
              <a:rPr lang="en-GB" sz="2800" dirty="0" smtClean="0"/>
              <a:t> </a:t>
            </a:r>
            <a:r>
              <a:rPr lang="en-GB" sz="2800" dirty="0" err="1" smtClean="0"/>
              <a:t>wordt</a:t>
            </a:r>
            <a:r>
              <a:rPr lang="en-GB" sz="2800" dirty="0" smtClean="0"/>
              <a:t> de </a:t>
            </a:r>
            <a:r>
              <a:rPr lang="en-GB" sz="2800" dirty="0" err="1" smtClean="0"/>
              <a:t>immunologsche</a:t>
            </a:r>
            <a:r>
              <a:rPr lang="en-GB" sz="2800" dirty="0" smtClean="0"/>
              <a:t> </a:t>
            </a:r>
            <a:r>
              <a:rPr lang="en-GB" sz="2800" dirty="0" err="1" smtClean="0"/>
              <a:t>reactie</a:t>
            </a:r>
            <a:r>
              <a:rPr lang="en-GB" sz="2800" dirty="0" smtClean="0"/>
              <a:t> van de patient </a:t>
            </a:r>
            <a:r>
              <a:rPr lang="en-GB" sz="2800" dirty="0" err="1" smtClean="0"/>
              <a:t>gemeten</a:t>
            </a:r>
            <a:r>
              <a:rPr lang="en-GB" sz="2800" dirty="0" smtClean="0"/>
              <a:t> </a:t>
            </a:r>
            <a:r>
              <a:rPr lang="en-GB" sz="2800" dirty="0" err="1" smtClean="0"/>
              <a:t>geen</a:t>
            </a:r>
            <a:r>
              <a:rPr lang="en-GB" sz="2800" dirty="0" smtClean="0"/>
              <a:t> </a:t>
            </a:r>
            <a:r>
              <a:rPr lang="en-GB" sz="2800" dirty="0" err="1" smtClean="0"/>
              <a:t>ziekte</a:t>
            </a:r>
            <a:r>
              <a:rPr lang="en-GB" sz="2800" dirty="0" smtClean="0"/>
              <a:t> </a:t>
            </a:r>
            <a:r>
              <a:rPr lang="en-GB" sz="2800" dirty="0" err="1" smtClean="0"/>
              <a:t>activiteit</a:t>
            </a:r>
            <a:endParaRPr lang="en-GB" sz="2800" dirty="0" smtClean="0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971600" y="1138136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632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5468" y="203601"/>
            <a:ext cx="6715125" cy="1143000"/>
          </a:xfrm>
        </p:spPr>
        <p:txBody>
          <a:bodyPr/>
          <a:lstStyle/>
          <a:p>
            <a:r>
              <a:rPr lang="nl-NL" sz="3200" dirty="0" err="1"/>
              <a:t>Lyme</a:t>
            </a:r>
            <a:r>
              <a:rPr lang="nl-NL" sz="3200" dirty="0"/>
              <a:t> diagnostiek, </a:t>
            </a:r>
            <a:r>
              <a:rPr lang="nl-NL" sz="3200" dirty="0" smtClean="0"/>
              <a:t>aanbevelingen:</a:t>
            </a:r>
            <a:endParaRPr lang="en-GB" sz="32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428" y="1138136"/>
            <a:ext cx="8860572" cy="5719864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800" dirty="0"/>
              <a:t>Diagnose Lyme is </a:t>
            </a:r>
            <a:r>
              <a:rPr lang="en-GB" sz="2800" dirty="0" err="1"/>
              <a:t>altijd</a:t>
            </a:r>
            <a:r>
              <a:rPr lang="en-GB" sz="2800" dirty="0"/>
              <a:t> </a:t>
            </a:r>
            <a:r>
              <a:rPr lang="en-GB" sz="2800" dirty="0" err="1"/>
              <a:t>een</a:t>
            </a:r>
            <a:r>
              <a:rPr lang="en-GB" sz="2800" dirty="0"/>
              <a:t> </a:t>
            </a:r>
            <a:r>
              <a:rPr lang="en-GB" sz="2800" dirty="0" err="1"/>
              <a:t>combinatie</a:t>
            </a:r>
            <a:r>
              <a:rPr lang="en-GB" sz="2800" dirty="0"/>
              <a:t> van </a:t>
            </a:r>
            <a:r>
              <a:rPr lang="en-GB" sz="2800" dirty="0" err="1"/>
              <a:t>klinisch</a:t>
            </a:r>
            <a:r>
              <a:rPr lang="en-GB" sz="2800" dirty="0"/>
              <a:t> </a:t>
            </a:r>
            <a:r>
              <a:rPr lang="en-GB" sz="2800" dirty="0" err="1"/>
              <a:t>beeld</a:t>
            </a:r>
            <a:r>
              <a:rPr lang="en-GB" sz="2800" dirty="0"/>
              <a:t> en </a:t>
            </a:r>
            <a:r>
              <a:rPr lang="en-GB" sz="2800" dirty="0" err="1"/>
              <a:t>laboratoriumdiagnostiek</a:t>
            </a:r>
            <a:r>
              <a:rPr lang="en-GB" sz="2800" dirty="0"/>
              <a:t>.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nl-NL" sz="2800" dirty="0" smtClean="0"/>
              <a:t>Voor </a:t>
            </a:r>
            <a:r>
              <a:rPr lang="nl-NL" sz="2800" dirty="0"/>
              <a:t>de interpretatie van  </a:t>
            </a:r>
            <a:r>
              <a:rPr lang="nl-NL" sz="2800" dirty="0" err="1"/>
              <a:t>Lyme</a:t>
            </a:r>
            <a:r>
              <a:rPr lang="nl-NL" sz="2800" dirty="0"/>
              <a:t> </a:t>
            </a:r>
            <a:r>
              <a:rPr lang="nl-NL" sz="2800" dirty="0" smtClean="0"/>
              <a:t>serologie </a:t>
            </a:r>
            <a:r>
              <a:rPr lang="nl-NL" sz="2800" dirty="0"/>
              <a:t>zijn klinische gegevens en informatie over ziekteduur noodzakelijk.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GB" sz="28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800" dirty="0" err="1"/>
              <a:t>Antistofrespons</a:t>
            </a:r>
            <a:r>
              <a:rPr lang="en-GB" sz="2800" dirty="0"/>
              <a:t> ( </a:t>
            </a:r>
            <a:r>
              <a:rPr lang="en-GB" sz="2800" dirty="0" err="1"/>
              <a:t>sensitiviteit</a:t>
            </a:r>
            <a:r>
              <a:rPr lang="en-GB" sz="2800" dirty="0"/>
              <a:t>) is </a:t>
            </a:r>
            <a:r>
              <a:rPr lang="en-GB" sz="2800" dirty="0" err="1"/>
              <a:t>afhankelijk</a:t>
            </a:r>
            <a:r>
              <a:rPr lang="en-GB" sz="2800" dirty="0"/>
              <a:t> van </a:t>
            </a:r>
            <a:r>
              <a:rPr lang="en-GB" sz="2800" dirty="0" err="1"/>
              <a:t>fase</a:t>
            </a:r>
            <a:r>
              <a:rPr lang="en-GB" sz="2800" dirty="0"/>
              <a:t> van </a:t>
            </a:r>
            <a:r>
              <a:rPr lang="en-GB" sz="2800" dirty="0" err="1"/>
              <a:t>ziekte</a:t>
            </a:r>
            <a:r>
              <a:rPr lang="en-GB" sz="2800" dirty="0"/>
              <a:t>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dirty="0" err="1"/>
              <a:t>Sensitiviteit</a:t>
            </a:r>
            <a:r>
              <a:rPr lang="en-GB" dirty="0"/>
              <a:t> </a:t>
            </a:r>
            <a:r>
              <a:rPr lang="en-GB" dirty="0" err="1"/>
              <a:t>laag</a:t>
            </a:r>
            <a:r>
              <a:rPr lang="en-GB" dirty="0"/>
              <a:t> in </a:t>
            </a:r>
            <a:r>
              <a:rPr lang="en-GB" dirty="0" err="1"/>
              <a:t>vroege</a:t>
            </a:r>
            <a:r>
              <a:rPr lang="en-GB" dirty="0"/>
              <a:t> </a:t>
            </a:r>
            <a:r>
              <a:rPr lang="en-GB" dirty="0" err="1"/>
              <a:t>fase</a:t>
            </a:r>
            <a:endParaRPr lang="en-GB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GB" dirty="0" err="1"/>
              <a:t>Sensitiviteit</a:t>
            </a:r>
            <a:r>
              <a:rPr lang="en-GB" dirty="0"/>
              <a:t> </a:t>
            </a:r>
            <a:r>
              <a:rPr lang="en-GB" dirty="0" err="1"/>
              <a:t>hoog</a:t>
            </a:r>
            <a:r>
              <a:rPr lang="en-GB" dirty="0"/>
              <a:t> in late </a:t>
            </a:r>
            <a:r>
              <a:rPr lang="en-GB" dirty="0" err="1" smtClean="0"/>
              <a:t>fase</a:t>
            </a:r>
            <a:endParaRPr lang="en-GB" dirty="0"/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endParaRPr lang="en-GB" dirty="0" smtClean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800" dirty="0" err="1"/>
              <a:t>Geisoleerd</a:t>
            </a:r>
            <a:r>
              <a:rPr lang="en-GB" sz="2800" dirty="0"/>
              <a:t> </a:t>
            </a:r>
            <a:r>
              <a:rPr lang="en-GB" sz="2800" dirty="0" err="1"/>
              <a:t>pos</a:t>
            </a:r>
            <a:r>
              <a:rPr lang="en-GB" sz="2800" dirty="0"/>
              <a:t> </a:t>
            </a:r>
            <a:r>
              <a:rPr lang="en-GB" sz="2800" dirty="0" err="1"/>
              <a:t>IgM</a:t>
            </a:r>
            <a:r>
              <a:rPr lang="en-GB" sz="2800" dirty="0"/>
              <a:t> </a:t>
            </a:r>
            <a:r>
              <a:rPr lang="en-GB" sz="2800" dirty="0" err="1"/>
              <a:t>bij</a:t>
            </a:r>
            <a:r>
              <a:rPr lang="en-GB" sz="2800" dirty="0"/>
              <a:t> &gt; 8 </a:t>
            </a:r>
            <a:r>
              <a:rPr lang="en-GB" sz="2800" dirty="0" err="1"/>
              <a:t>weken</a:t>
            </a:r>
            <a:r>
              <a:rPr lang="en-GB" sz="2800" dirty="0"/>
              <a:t> </a:t>
            </a:r>
            <a:r>
              <a:rPr lang="en-GB" sz="2800" dirty="0" err="1"/>
              <a:t>klachten</a:t>
            </a:r>
            <a:r>
              <a:rPr lang="en-GB" sz="2800" dirty="0"/>
              <a:t> </a:t>
            </a:r>
            <a:r>
              <a:rPr lang="en-GB" sz="2800" dirty="0">
                <a:sym typeface="Symbol" pitchFamily="18" charset="2"/>
              </a:rPr>
              <a:t> late Lyme </a:t>
            </a:r>
            <a:endParaRPr lang="en-GB" sz="2800" dirty="0" smtClean="0">
              <a:sym typeface="Symbol" pitchFamily="18" charset="2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GB" sz="2400" dirty="0" smtClean="0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971600" y="1138136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632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il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4511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6699"/>
            <a:ext cx="7164388" cy="1143000"/>
          </a:xfrm>
        </p:spPr>
        <p:txBody>
          <a:bodyPr/>
          <a:lstStyle/>
          <a:p>
            <a:r>
              <a:rPr lang="en-US" sz="3200" b="1" i="1" dirty="0" err="1"/>
              <a:t>Borrelia</a:t>
            </a:r>
            <a:r>
              <a:rPr lang="en-US" sz="3200" b="1" i="1" dirty="0"/>
              <a:t> </a:t>
            </a:r>
            <a:r>
              <a:rPr lang="en-US" sz="3200" b="1" i="1" dirty="0" err="1"/>
              <a:t>burgdorferi</a:t>
            </a:r>
            <a:r>
              <a:rPr lang="en-US" sz="3200" b="1" i="1" dirty="0"/>
              <a:t> (</a:t>
            </a:r>
            <a:r>
              <a:rPr lang="en-US" sz="3200" b="1" dirty="0" err="1"/>
              <a:t>sensu</a:t>
            </a:r>
            <a:r>
              <a:rPr lang="en-US" sz="3200" b="1" dirty="0"/>
              <a:t> </a:t>
            </a:r>
            <a:r>
              <a:rPr lang="en-US" sz="3200" b="1" dirty="0" err="1"/>
              <a:t>lato</a:t>
            </a:r>
            <a:r>
              <a:rPr lang="en-US" sz="3200" b="1" i="1" dirty="0"/>
              <a:t>)</a:t>
            </a:r>
            <a:r>
              <a:rPr lang="en-US" b="1" i="1" dirty="0"/>
              <a:t> </a:t>
            </a:r>
            <a:endParaRPr lang="en-GB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6192837" cy="5256212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/>
              <a:t>Minimaal 11  Genospecies bekend</a:t>
            </a:r>
          </a:p>
          <a:p>
            <a:pPr>
              <a:buFont typeface="Wingdings" pitchFamily="2" charset="2"/>
              <a:buChar char="Ø"/>
            </a:pPr>
            <a:endParaRPr lang="en-GB" sz="2400"/>
          </a:p>
          <a:p>
            <a:pPr>
              <a:buFont typeface="Wingdings" pitchFamily="2" charset="2"/>
              <a:buChar char="Ø"/>
            </a:pPr>
            <a:r>
              <a:rPr lang="en-GB" sz="2400"/>
              <a:t>Infecties bij de mens vnl door 3 Genospecies:</a:t>
            </a:r>
          </a:p>
          <a:p>
            <a:pPr lvl="2">
              <a:buFont typeface="Wingdings" pitchFamily="2" charset="2"/>
              <a:buChar char="Ø"/>
            </a:pPr>
            <a:r>
              <a:rPr lang="en-GB" i="1"/>
              <a:t>B. burgdorferi </a:t>
            </a:r>
            <a:r>
              <a:rPr lang="en-GB"/>
              <a:t>sensu stricto</a:t>
            </a:r>
            <a:r>
              <a:rPr lang="en-GB" i="1"/>
              <a:t>, </a:t>
            </a:r>
          </a:p>
          <a:p>
            <a:pPr lvl="2">
              <a:buFont typeface="Wingdings" pitchFamily="2" charset="2"/>
              <a:buChar char="Ø"/>
            </a:pPr>
            <a:r>
              <a:rPr lang="en-GB" i="1"/>
              <a:t>B. garinii</a:t>
            </a:r>
          </a:p>
          <a:p>
            <a:pPr lvl="2">
              <a:buFont typeface="Wingdings" pitchFamily="2" charset="2"/>
              <a:buChar char="Ø"/>
            </a:pPr>
            <a:r>
              <a:rPr lang="en-GB" i="1"/>
              <a:t>B. Afzelii</a:t>
            </a:r>
          </a:p>
          <a:p>
            <a:pPr lvl="2">
              <a:buFont typeface="Wingdings" pitchFamily="2" charset="2"/>
              <a:buChar char="Ø"/>
            </a:pPr>
            <a:r>
              <a:rPr lang="en-GB" i="1"/>
              <a:t>(B. Spielmanii)</a:t>
            </a:r>
          </a:p>
          <a:p>
            <a:pPr lvl="2">
              <a:buFont typeface="Wingdings" pitchFamily="2" charset="2"/>
              <a:buChar char="Ø"/>
            </a:pPr>
            <a:endParaRPr lang="en-GB" i="1"/>
          </a:p>
          <a:p>
            <a:pPr>
              <a:buFont typeface="Wingdings" pitchFamily="2" charset="2"/>
              <a:buChar char="Ø"/>
            </a:pPr>
            <a:r>
              <a:rPr lang="en-GB" sz="2400"/>
              <a:t>In Noord Amerika circuleert alleen </a:t>
            </a:r>
            <a:r>
              <a:rPr lang="en-GB" sz="2400" i="1"/>
              <a:t>B.b</a:t>
            </a:r>
            <a:r>
              <a:rPr lang="en-GB" sz="2400"/>
              <a:t>. sensu stricto, in Europa alle 3 genospecies.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95288" y="1268413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699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03601"/>
            <a:ext cx="6400800" cy="1143000"/>
          </a:xfrm>
        </p:spPr>
        <p:txBody>
          <a:bodyPr/>
          <a:lstStyle/>
          <a:p>
            <a:r>
              <a:rPr lang="nl-NL" sz="3600" dirty="0" err="1"/>
              <a:t>Borrelia</a:t>
            </a:r>
            <a:r>
              <a:rPr lang="nl-NL" sz="3600" dirty="0"/>
              <a:t> serologie; EIA / IFA</a:t>
            </a:r>
          </a:p>
        </p:txBody>
      </p:sp>
      <p:grpSp>
        <p:nvGrpSpPr>
          <p:cNvPr id="80979" name="Group 83"/>
          <p:cNvGrpSpPr>
            <a:grpSpLocks/>
          </p:cNvGrpSpPr>
          <p:nvPr/>
        </p:nvGrpSpPr>
        <p:grpSpPr bwMode="auto">
          <a:xfrm>
            <a:off x="685800" y="1219200"/>
            <a:ext cx="7620000" cy="4800600"/>
            <a:chOff x="-3" y="-3"/>
            <a:chExt cx="3514" cy="3960"/>
          </a:xfrm>
        </p:grpSpPr>
        <p:grpSp>
          <p:nvGrpSpPr>
            <p:cNvPr id="80977" name="Group 81"/>
            <p:cNvGrpSpPr>
              <a:grpSpLocks/>
            </p:cNvGrpSpPr>
            <p:nvPr/>
          </p:nvGrpSpPr>
          <p:grpSpPr bwMode="auto">
            <a:xfrm>
              <a:off x="0" y="0"/>
              <a:ext cx="3508" cy="3954"/>
              <a:chOff x="0" y="0"/>
              <a:chExt cx="3508" cy="3954"/>
            </a:xfrm>
          </p:grpSpPr>
          <p:grpSp>
            <p:nvGrpSpPr>
              <p:cNvPr id="80954" name="Group 58"/>
              <p:cNvGrpSpPr>
                <a:grpSpLocks/>
              </p:cNvGrpSpPr>
              <p:nvPr/>
            </p:nvGrpSpPr>
            <p:grpSpPr bwMode="auto">
              <a:xfrm>
                <a:off x="0" y="0"/>
                <a:ext cx="804" cy="864"/>
                <a:chOff x="0" y="0"/>
                <a:chExt cx="804" cy="864"/>
              </a:xfrm>
            </p:grpSpPr>
            <p:sp>
              <p:nvSpPr>
                <p:cNvPr id="80941" name="Rectangle 4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748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1</a:t>
                  </a:r>
                  <a:r>
                    <a:rPr lang="nl-NL" sz="2200" baseline="30000">
                      <a:latin typeface="Arial Narrow" pitchFamily="34" charset="0"/>
                      <a:cs typeface="Times New Roman" pitchFamily="18" charset="0"/>
                    </a:rPr>
                    <a:t>e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 generatie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53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04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56" name="Group 60"/>
              <p:cNvGrpSpPr>
                <a:grpSpLocks/>
              </p:cNvGrpSpPr>
              <p:nvPr/>
            </p:nvGrpSpPr>
            <p:grpSpPr bwMode="auto">
              <a:xfrm>
                <a:off x="804" y="0"/>
                <a:ext cx="1568" cy="864"/>
                <a:chOff x="804" y="0"/>
                <a:chExt cx="1568" cy="864"/>
              </a:xfrm>
            </p:grpSpPr>
            <p:sp>
              <p:nvSpPr>
                <p:cNvPr id="80942" name="Rectangle 46"/>
                <p:cNvSpPr>
                  <a:spLocks noChangeArrowheads="1"/>
                </p:cNvSpPr>
                <p:nvPr/>
              </p:nvSpPr>
              <p:spPr bwMode="auto">
                <a:xfrm>
                  <a:off x="832" y="0"/>
                  <a:ext cx="1512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Antigeen: Sonicaat of intacte Borrelia spirocheten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55" name="Rectangle 59"/>
                <p:cNvSpPr>
                  <a:spLocks noChangeArrowheads="1"/>
                </p:cNvSpPr>
                <p:nvPr/>
              </p:nvSpPr>
              <p:spPr bwMode="auto">
                <a:xfrm>
                  <a:off x="804" y="0"/>
                  <a:ext cx="1568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58" name="Group 62"/>
              <p:cNvGrpSpPr>
                <a:grpSpLocks/>
              </p:cNvGrpSpPr>
              <p:nvPr/>
            </p:nvGrpSpPr>
            <p:grpSpPr bwMode="auto">
              <a:xfrm>
                <a:off x="2372" y="0"/>
                <a:ext cx="1136" cy="864"/>
                <a:chOff x="2372" y="0"/>
                <a:chExt cx="1136" cy="864"/>
              </a:xfrm>
            </p:grpSpPr>
            <p:sp>
              <p:nvSpPr>
                <p:cNvPr id="80943" name="Rectangle 47"/>
                <p:cNvSpPr>
                  <a:spLocks noChangeArrowheads="1"/>
                </p:cNvSpPr>
                <p:nvPr/>
              </p:nvSpPr>
              <p:spPr bwMode="auto">
                <a:xfrm>
                  <a:off x="2400" y="0"/>
                  <a:ext cx="1080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1200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57" name="Rectangle 61"/>
                <p:cNvSpPr>
                  <a:spLocks noChangeArrowheads="1"/>
                </p:cNvSpPr>
                <p:nvPr/>
              </p:nvSpPr>
              <p:spPr bwMode="auto">
                <a:xfrm>
                  <a:off x="2372" y="0"/>
                  <a:ext cx="1136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60" name="Group 64"/>
              <p:cNvGrpSpPr>
                <a:grpSpLocks/>
              </p:cNvGrpSpPr>
              <p:nvPr/>
            </p:nvGrpSpPr>
            <p:grpSpPr bwMode="auto">
              <a:xfrm>
                <a:off x="0" y="864"/>
                <a:ext cx="804" cy="864"/>
                <a:chOff x="0" y="864"/>
                <a:chExt cx="804" cy="864"/>
              </a:xfrm>
            </p:grpSpPr>
            <p:sp>
              <p:nvSpPr>
                <p:cNvPr id="80944" name="Rectangle 48"/>
                <p:cNvSpPr>
                  <a:spLocks noChangeArrowheads="1"/>
                </p:cNvSpPr>
                <p:nvPr/>
              </p:nvSpPr>
              <p:spPr bwMode="auto">
                <a:xfrm>
                  <a:off x="28" y="864"/>
                  <a:ext cx="748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2</a:t>
                  </a:r>
                  <a:r>
                    <a:rPr lang="nl-NL" sz="2200" baseline="30000">
                      <a:latin typeface="Arial Narrow" pitchFamily="34" charset="0"/>
                      <a:cs typeface="Times New Roman" pitchFamily="18" charset="0"/>
                    </a:rPr>
                    <a:t>e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 generatie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59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804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62" name="Group 66"/>
              <p:cNvGrpSpPr>
                <a:grpSpLocks/>
              </p:cNvGrpSpPr>
              <p:nvPr/>
            </p:nvGrpSpPr>
            <p:grpSpPr bwMode="auto">
              <a:xfrm>
                <a:off x="804" y="864"/>
                <a:ext cx="1568" cy="864"/>
                <a:chOff x="804" y="864"/>
                <a:chExt cx="1568" cy="864"/>
              </a:xfrm>
            </p:grpSpPr>
            <p:sp>
              <p:nvSpPr>
                <p:cNvPr id="80945" name="Rectangle 49"/>
                <p:cNvSpPr>
                  <a:spLocks noChangeArrowheads="1"/>
                </p:cNvSpPr>
                <p:nvPr/>
              </p:nvSpPr>
              <p:spPr bwMode="auto">
                <a:xfrm>
                  <a:off x="832" y="864"/>
                  <a:ext cx="1512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Whole cell Ag + precipitatie met andere spirocheten. 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61" name="Rectangle 65"/>
                <p:cNvSpPr>
                  <a:spLocks noChangeArrowheads="1"/>
                </p:cNvSpPr>
                <p:nvPr/>
              </p:nvSpPr>
              <p:spPr bwMode="auto">
                <a:xfrm>
                  <a:off x="804" y="864"/>
                  <a:ext cx="1568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64" name="Group 68"/>
              <p:cNvGrpSpPr>
                <a:grpSpLocks/>
              </p:cNvGrpSpPr>
              <p:nvPr/>
            </p:nvGrpSpPr>
            <p:grpSpPr bwMode="auto">
              <a:xfrm>
                <a:off x="2372" y="864"/>
                <a:ext cx="1136" cy="864"/>
                <a:chOff x="2372" y="864"/>
                <a:chExt cx="1136" cy="864"/>
              </a:xfrm>
            </p:grpSpPr>
            <p:sp>
              <p:nvSpPr>
                <p:cNvPr id="80946" name="Rectangle 50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1080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Specificiteit 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sz="2200">
                      <a:latin typeface="Arial Narrow" pitchFamily="34" charset="0"/>
                      <a:cs typeface="Times New Roman" pitchFamily="18" charset="0"/>
                    </a:rPr>
                    <a:t>m.n. IgG 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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 sz="2200">
                    <a:latin typeface="Arial Narrow" pitchFamily="34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80963" name="Rectangle 67"/>
                <p:cNvSpPr>
                  <a:spLocks noChangeArrowheads="1"/>
                </p:cNvSpPr>
                <p:nvPr/>
              </p:nvSpPr>
              <p:spPr bwMode="auto">
                <a:xfrm>
                  <a:off x="2372" y="864"/>
                  <a:ext cx="1136" cy="864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66" name="Group 70"/>
              <p:cNvGrpSpPr>
                <a:grpSpLocks/>
              </p:cNvGrpSpPr>
              <p:nvPr/>
            </p:nvGrpSpPr>
            <p:grpSpPr bwMode="auto">
              <a:xfrm>
                <a:off x="0" y="1728"/>
                <a:ext cx="804" cy="1113"/>
                <a:chOff x="0" y="1728"/>
                <a:chExt cx="804" cy="1113"/>
              </a:xfrm>
            </p:grpSpPr>
            <p:sp>
              <p:nvSpPr>
                <p:cNvPr id="80947" name="Rectangle 51"/>
                <p:cNvSpPr>
                  <a:spLocks noChangeArrowheads="1"/>
                </p:cNvSpPr>
                <p:nvPr/>
              </p:nvSpPr>
              <p:spPr bwMode="auto">
                <a:xfrm>
                  <a:off x="28" y="1728"/>
                  <a:ext cx="748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3</a:t>
                  </a:r>
                  <a:r>
                    <a:rPr lang="nl-NL" sz="2200" baseline="30000">
                      <a:latin typeface="Arial Narrow" pitchFamily="34" charset="0"/>
                      <a:cs typeface="Times New Roman" pitchFamily="18" charset="0"/>
                    </a:rPr>
                    <a:t>e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 generatie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65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1728"/>
                  <a:ext cx="804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68" name="Group 72"/>
              <p:cNvGrpSpPr>
                <a:grpSpLocks/>
              </p:cNvGrpSpPr>
              <p:nvPr/>
            </p:nvGrpSpPr>
            <p:grpSpPr bwMode="auto">
              <a:xfrm>
                <a:off x="804" y="1728"/>
                <a:ext cx="1568" cy="1113"/>
                <a:chOff x="804" y="1728"/>
                <a:chExt cx="1568" cy="1113"/>
              </a:xfrm>
            </p:grpSpPr>
            <p:sp>
              <p:nvSpPr>
                <p:cNvPr id="80948" name="Rectangle 52"/>
                <p:cNvSpPr>
                  <a:spLocks noChangeArrowheads="1"/>
                </p:cNvSpPr>
                <p:nvPr/>
              </p:nvSpPr>
              <p:spPr bwMode="auto">
                <a:xfrm>
                  <a:off x="832" y="1728"/>
                  <a:ext cx="1512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Recombinant Ag los of in combinatie 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(VlsE, C6 peptide)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67" name="Rectangle 71"/>
                <p:cNvSpPr>
                  <a:spLocks noChangeArrowheads="1"/>
                </p:cNvSpPr>
                <p:nvPr/>
              </p:nvSpPr>
              <p:spPr bwMode="auto">
                <a:xfrm>
                  <a:off x="804" y="1728"/>
                  <a:ext cx="1568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70" name="Group 74"/>
              <p:cNvGrpSpPr>
                <a:grpSpLocks/>
              </p:cNvGrpSpPr>
              <p:nvPr/>
            </p:nvGrpSpPr>
            <p:grpSpPr bwMode="auto">
              <a:xfrm>
                <a:off x="2372" y="1728"/>
                <a:ext cx="1136" cy="1113"/>
                <a:chOff x="2372" y="1728"/>
                <a:chExt cx="1136" cy="1113"/>
              </a:xfrm>
            </p:grpSpPr>
            <p:sp>
              <p:nvSpPr>
                <p:cNvPr id="80949" name="Rectangle 53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080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Specificiteit 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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. </a:t>
                  </a:r>
                  <a:endParaRPr lang="nl-NL" sz="12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r>
                    <a:rPr lang="nl-NL" sz="22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Sens iets lager dan 2</a:t>
                  </a:r>
                  <a:r>
                    <a:rPr lang="nl-NL" sz="2200" baseline="300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e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 generatie.</a:t>
                  </a:r>
                  <a:endParaRPr lang="nl-NL" sz="12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endParaRPr lang="nl-NL" sz="2200">
                    <a:latin typeface="Arial Narrow" pitchFamily="34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80969" name="Rectangle 73"/>
                <p:cNvSpPr>
                  <a:spLocks noChangeArrowheads="1"/>
                </p:cNvSpPr>
                <p:nvPr/>
              </p:nvSpPr>
              <p:spPr bwMode="auto">
                <a:xfrm>
                  <a:off x="2372" y="1728"/>
                  <a:ext cx="1136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72" name="Group 76"/>
              <p:cNvGrpSpPr>
                <a:grpSpLocks/>
              </p:cNvGrpSpPr>
              <p:nvPr/>
            </p:nvGrpSpPr>
            <p:grpSpPr bwMode="auto">
              <a:xfrm>
                <a:off x="0" y="2841"/>
                <a:ext cx="804" cy="1113"/>
                <a:chOff x="0" y="2841"/>
                <a:chExt cx="804" cy="1113"/>
              </a:xfrm>
            </p:grpSpPr>
            <p:sp>
              <p:nvSpPr>
                <p:cNvPr id="80950" name="Rectangle 54"/>
                <p:cNvSpPr>
                  <a:spLocks noChangeArrowheads="1"/>
                </p:cNvSpPr>
                <p:nvPr/>
              </p:nvSpPr>
              <p:spPr bwMode="auto">
                <a:xfrm>
                  <a:off x="28" y="2841"/>
                  <a:ext cx="748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2</a:t>
                  </a:r>
                  <a:r>
                    <a:rPr lang="nl-NL" sz="2200" baseline="30000">
                      <a:latin typeface="Arial Narrow" pitchFamily="34" charset="0"/>
                      <a:cs typeface="Times New Roman" pitchFamily="18" charset="0"/>
                    </a:rPr>
                    <a:t>e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 generatie + VlsE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71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2841"/>
                  <a:ext cx="804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74" name="Group 78"/>
              <p:cNvGrpSpPr>
                <a:grpSpLocks/>
              </p:cNvGrpSpPr>
              <p:nvPr/>
            </p:nvGrpSpPr>
            <p:grpSpPr bwMode="auto">
              <a:xfrm>
                <a:off x="804" y="2841"/>
                <a:ext cx="1568" cy="1113"/>
                <a:chOff x="804" y="2841"/>
                <a:chExt cx="1568" cy="1113"/>
              </a:xfrm>
            </p:grpSpPr>
            <p:sp>
              <p:nvSpPr>
                <p:cNvPr id="80951" name="Rectangle 55"/>
                <p:cNvSpPr>
                  <a:spLocks noChangeArrowheads="1"/>
                </p:cNvSpPr>
                <p:nvPr/>
              </p:nvSpPr>
              <p:spPr bwMode="auto">
                <a:xfrm>
                  <a:off x="832" y="2841"/>
                  <a:ext cx="1512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2200">
                      <a:latin typeface="Arial Narrow" pitchFamily="34" charset="0"/>
                      <a:cs typeface="Times New Roman" pitchFamily="18" charset="0"/>
                    </a:rPr>
                    <a:t>Whole cell Ag + Recombinant Ag</a:t>
                  </a:r>
                  <a:endParaRPr lang="nl-NL" sz="1200">
                    <a:cs typeface="Times New Roman" pitchFamily="18" charset="0"/>
                  </a:endParaRPr>
                </a:p>
                <a:p>
                  <a:pPr eaLnBrk="0" hangingPunct="0"/>
                  <a:endParaRPr lang="nl-NL"/>
                </a:p>
              </p:txBody>
            </p:sp>
            <p:sp>
              <p:nvSpPr>
                <p:cNvPr id="80973" name="Rectangle 77"/>
                <p:cNvSpPr>
                  <a:spLocks noChangeArrowheads="1"/>
                </p:cNvSpPr>
                <p:nvPr/>
              </p:nvSpPr>
              <p:spPr bwMode="auto">
                <a:xfrm>
                  <a:off x="804" y="2841"/>
                  <a:ext cx="1568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0976" name="Group 80"/>
              <p:cNvGrpSpPr>
                <a:grpSpLocks/>
              </p:cNvGrpSpPr>
              <p:nvPr/>
            </p:nvGrpSpPr>
            <p:grpSpPr bwMode="auto">
              <a:xfrm>
                <a:off x="2372" y="2841"/>
                <a:ext cx="1136" cy="1113"/>
                <a:chOff x="2372" y="2841"/>
                <a:chExt cx="1136" cy="1113"/>
              </a:xfrm>
            </p:grpSpPr>
            <p:sp>
              <p:nvSpPr>
                <p:cNvPr id="80952" name="Rectangle 56"/>
                <p:cNvSpPr>
                  <a:spLocks noChangeArrowheads="1"/>
                </p:cNvSpPr>
                <p:nvPr/>
              </p:nvSpPr>
              <p:spPr bwMode="auto">
                <a:xfrm>
                  <a:off x="2400" y="2841"/>
                  <a:ext cx="1080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Sensitiviteit 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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</a:rPr>
                    <a:t>, specificiteit idem 2</a:t>
                  </a:r>
                  <a:r>
                    <a:rPr lang="nl-NL" sz="2200" baseline="300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e</a:t>
                  </a:r>
                  <a:r>
                    <a:rPr lang="nl-NL" sz="2200">
                      <a:latin typeface="Arial Narrow" pitchFamily="34" charset="0"/>
                      <a:cs typeface="Times New Roman" pitchFamily="18" charset="0"/>
                      <a:sym typeface="Symbol" pitchFamily="18" charset="2"/>
                    </a:rPr>
                    <a:t> generatie.</a:t>
                  </a:r>
                  <a:endParaRPr lang="nl-NL" sz="1200">
                    <a:cs typeface="Times New Roman" pitchFamily="18" charset="0"/>
                    <a:sym typeface="Symbol" pitchFamily="18" charset="2"/>
                  </a:endParaRPr>
                </a:p>
                <a:p>
                  <a:pPr eaLnBrk="0" hangingPunct="0"/>
                  <a:endParaRPr lang="nl-NL" sz="2200">
                    <a:latin typeface="Arial Narrow" pitchFamily="34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80975" name="Rectangle 79"/>
                <p:cNvSpPr>
                  <a:spLocks noChangeArrowheads="1"/>
                </p:cNvSpPr>
                <p:nvPr/>
              </p:nvSpPr>
              <p:spPr bwMode="auto">
                <a:xfrm>
                  <a:off x="2372" y="2841"/>
                  <a:ext cx="1136" cy="1113"/>
                </a:xfrm>
                <a:prstGeom prst="rect">
                  <a:avLst/>
                </a:prstGeom>
                <a:noFill/>
                <a:ln w="317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80978" name="Rectangle 82"/>
            <p:cNvSpPr>
              <a:spLocks noChangeArrowheads="1"/>
            </p:cNvSpPr>
            <p:nvPr/>
          </p:nvSpPr>
          <p:spPr bwMode="auto">
            <a:xfrm>
              <a:off x="-3" y="-3"/>
              <a:ext cx="3514" cy="3960"/>
            </a:xfrm>
            <a:prstGeom prst="rect">
              <a:avLst/>
            </a:prstGeom>
            <a:noFill/>
            <a:ln w="317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43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ediphos b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97" y="333375"/>
            <a:ext cx="4163157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0254" y="3357563"/>
            <a:ext cx="5317881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GB" sz="4000" dirty="0"/>
              <a:t>KLINISCHE STADIA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7620000" cy="5410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500" b="1" u="sng" dirty="0" err="1"/>
              <a:t>Vroeg</a:t>
            </a:r>
            <a:r>
              <a:rPr lang="en-GB" sz="2500" b="1" u="sng" dirty="0"/>
              <a:t> </a:t>
            </a:r>
            <a:r>
              <a:rPr lang="en-GB" sz="2500" b="1" u="sng" dirty="0" err="1"/>
              <a:t>gelokaliseerd</a:t>
            </a:r>
            <a:endParaRPr lang="en-GB" sz="2500" u="sng" dirty="0"/>
          </a:p>
          <a:p>
            <a:pPr>
              <a:lnSpc>
                <a:spcPct val="90000"/>
              </a:lnSpc>
            </a:pPr>
            <a:r>
              <a:rPr lang="en-GB" sz="2500" dirty="0"/>
              <a:t>Erythema </a:t>
            </a:r>
            <a:r>
              <a:rPr lang="en-GB" sz="2500" dirty="0" err="1"/>
              <a:t>migrans</a:t>
            </a:r>
            <a:r>
              <a:rPr lang="en-GB" sz="2500" dirty="0"/>
              <a:t> (EM)</a:t>
            </a:r>
            <a:endParaRPr lang="en-GB" sz="2500" b="1" dirty="0"/>
          </a:p>
          <a:p>
            <a:pPr>
              <a:lnSpc>
                <a:spcPct val="90000"/>
              </a:lnSpc>
            </a:pPr>
            <a:r>
              <a:rPr lang="en-GB" sz="2500" dirty="0" err="1"/>
              <a:t>Lymfocytoom</a:t>
            </a:r>
            <a:r>
              <a:rPr lang="en-GB" sz="2500" dirty="0"/>
              <a:t>. </a:t>
            </a:r>
            <a:r>
              <a:rPr lang="en-GB" sz="2500" dirty="0" err="1"/>
              <a:t>zeldzaam</a:t>
            </a:r>
            <a:endParaRPr lang="en-GB" sz="25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500" b="1" u="sng" dirty="0" err="1"/>
              <a:t>Vroeg</a:t>
            </a:r>
            <a:r>
              <a:rPr lang="en-GB" sz="2500" b="1" u="sng" dirty="0"/>
              <a:t> </a:t>
            </a:r>
            <a:r>
              <a:rPr lang="en-GB" sz="2500" b="1" u="sng" dirty="0" err="1"/>
              <a:t>gedissemineerd</a:t>
            </a:r>
            <a:r>
              <a:rPr lang="en-GB" sz="2500" b="1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500" dirty="0"/>
              <a:t>Multiple EM, (</a:t>
            </a:r>
            <a:r>
              <a:rPr lang="en-GB" sz="2500" dirty="0" err="1"/>
              <a:t>meest</a:t>
            </a:r>
            <a:r>
              <a:rPr lang="en-GB" sz="2500" dirty="0"/>
              <a:t> in VS)</a:t>
            </a:r>
          </a:p>
          <a:p>
            <a:pPr>
              <a:lnSpc>
                <a:spcPct val="90000"/>
              </a:lnSpc>
            </a:pPr>
            <a:r>
              <a:rPr lang="en-GB" sz="2500" dirty="0" err="1"/>
              <a:t>Neuroborreliose</a:t>
            </a:r>
            <a:r>
              <a:rPr lang="en-GB" sz="2500" dirty="0"/>
              <a:t>: </a:t>
            </a:r>
            <a:r>
              <a:rPr lang="en-GB" sz="2500" dirty="0" err="1"/>
              <a:t>facialis</a:t>
            </a:r>
            <a:r>
              <a:rPr lang="en-GB" sz="2500" dirty="0"/>
              <a:t> </a:t>
            </a:r>
            <a:r>
              <a:rPr lang="en-GB" sz="2500" dirty="0" err="1"/>
              <a:t>parese</a:t>
            </a:r>
            <a:r>
              <a:rPr lang="en-GB" sz="2500" dirty="0"/>
              <a:t>, </a:t>
            </a:r>
            <a:r>
              <a:rPr lang="en-GB" sz="2500" dirty="0" err="1"/>
              <a:t>meningo</a:t>
            </a:r>
            <a:r>
              <a:rPr lang="en-GB" sz="2500" dirty="0"/>
              <a:t>(</a:t>
            </a:r>
            <a:r>
              <a:rPr lang="en-GB" sz="2500" dirty="0" err="1"/>
              <a:t>radiculitis</a:t>
            </a:r>
            <a:r>
              <a:rPr lang="en-GB" sz="25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500" dirty="0" smtClean="0"/>
              <a:t>Lyme </a:t>
            </a:r>
            <a:r>
              <a:rPr lang="en-GB" sz="2500" dirty="0" err="1"/>
              <a:t>carditis</a:t>
            </a:r>
            <a:r>
              <a:rPr lang="en-GB" sz="2500" dirty="0"/>
              <a:t>: </a:t>
            </a:r>
            <a:r>
              <a:rPr lang="en-GB" sz="2500" dirty="0" err="1"/>
              <a:t>zeldzaam</a:t>
            </a:r>
            <a:r>
              <a:rPr lang="en-GB" sz="25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500" b="1" u="sng" dirty="0"/>
              <a:t>Late </a:t>
            </a:r>
            <a:r>
              <a:rPr lang="en-GB" sz="2500" b="1" u="sng" dirty="0" err="1"/>
              <a:t>lyme</a:t>
            </a:r>
            <a:endParaRPr lang="en-GB" sz="2500" b="1" u="sng" dirty="0"/>
          </a:p>
          <a:p>
            <a:pPr>
              <a:lnSpc>
                <a:spcPct val="90000"/>
              </a:lnSpc>
            </a:pPr>
            <a:r>
              <a:rPr lang="en-GB" sz="2500" dirty="0" err="1"/>
              <a:t>Acrodermatitis</a:t>
            </a:r>
            <a:r>
              <a:rPr lang="en-GB" sz="2500" dirty="0"/>
              <a:t> </a:t>
            </a:r>
            <a:r>
              <a:rPr lang="en-GB" sz="2500" dirty="0" err="1"/>
              <a:t>chronica</a:t>
            </a:r>
            <a:r>
              <a:rPr lang="en-GB" sz="2500" dirty="0"/>
              <a:t> </a:t>
            </a:r>
            <a:r>
              <a:rPr lang="en-GB" sz="2500" dirty="0" err="1"/>
              <a:t>atrophicans</a:t>
            </a:r>
            <a:r>
              <a:rPr lang="en-GB" sz="2500" dirty="0"/>
              <a:t> (ACA). </a:t>
            </a:r>
          </a:p>
          <a:p>
            <a:pPr>
              <a:lnSpc>
                <a:spcPct val="90000"/>
              </a:lnSpc>
            </a:pPr>
            <a:r>
              <a:rPr lang="en-GB" sz="2500" dirty="0" err="1"/>
              <a:t>Artritis</a:t>
            </a:r>
            <a:endParaRPr lang="en-GB" sz="2500" dirty="0"/>
          </a:p>
          <a:p>
            <a:pPr>
              <a:lnSpc>
                <a:spcPct val="90000"/>
              </a:lnSpc>
            </a:pPr>
            <a:r>
              <a:rPr lang="en-GB" sz="2500" dirty="0" err="1"/>
              <a:t>Chronische</a:t>
            </a:r>
            <a:r>
              <a:rPr lang="en-GB" sz="2500" dirty="0"/>
              <a:t> </a:t>
            </a:r>
            <a:r>
              <a:rPr lang="en-GB" sz="2500" dirty="0" err="1"/>
              <a:t>neuroborreliose</a:t>
            </a:r>
            <a:r>
              <a:rPr lang="en-GB" sz="2500" dirty="0"/>
              <a:t>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3400" y="11430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926110"/>
            <a:ext cx="1359877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3" y="1268760"/>
            <a:ext cx="1843454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2" y="5013673"/>
            <a:ext cx="2423746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343" y="540159"/>
            <a:ext cx="6697662" cy="381000"/>
          </a:xfrm>
        </p:spPr>
        <p:txBody>
          <a:bodyPr>
            <a:normAutofit fontScale="90000"/>
          </a:bodyPr>
          <a:lstStyle/>
          <a:p>
            <a:r>
              <a:rPr lang="nl-NL" sz="3200" dirty="0" err="1"/>
              <a:t>Lyme</a:t>
            </a:r>
            <a:r>
              <a:rPr lang="nl-NL" sz="3200" dirty="0"/>
              <a:t>-serologie, bron van discussie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016"/>
            <a:ext cx="7921625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/>
              <a:t>Trage</a:t>
            </a:r>
            <a:r>
              <a:rPr lang="en-US" sz="2400" dirty="0"/>
              <a:t> </a:t>
            </a:r>
            <a:r>
              <a:rPr lang="en-US" sz="2400" dirty="0" err="1"/>
              <a:t>seroconversie</a:t>
            </a:r>
            <a:r>
              <a:rPr lang="en-US" sz="2400" dirty="0"/>
              <a:t>: </a:t>
            </a:r>
            <a:r>
              <a:rPr lang="en-US" sz="2400" dirty="0" err="1"/>
              <a:t>IgM</a:t>
            </a:r>
            <a:r>
              <a:rPr lang="en-US" sz="2400" dirty="0"/>
              <a:t> </a:t>
            </a:r>
            <a:r>
              <a:rPr lang="en-US" sz="2400" dirty="0" err="1"/>
              <a:t>gemiddeld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3 </a:t>
            </a:r>
            <a:r>
              <a:rPr lang="en-US" sz="2400" dirty="0" err="1"/>
              <a:t>weken</a:t>
            </a:r>
            <a:r>
              <a:rPr lang="en-US" sz="2400" dirty="0"/>
              <a:t>, </a:t>
            </a:r>
            <a:r>
              <a:rPr lang="en-US" sz="2400" dirty="0" err="1"/>
              <a:t>IgG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6 </a:t>
            </a:r>
            <a:r>
              <a:rPr lang="en-US" sz="2400" dirty="0" err="1"/>
              <a:t>weken</a:t>
            </a:r>
            <a:r>
              <a:rPr lang="en-US" sz="2400" dirty="0"/>
              <a:t>. ( </a:t>
            </a:r>
            <a:r>
              <a:rPr lang="en-US" sz="2400" dirty="0" err="1"/>
              <a:t>Steere</a:t>
            </a:r>
            <a:r>
              <a:rPr lang="en-US" sz="2400" dirty="0"/>
              <a:t> 2001, </a:t>
            </a:r>
            <a:r>
              <a:rPr lang="en-US" sz="2400" dirty="0" err="1"/>
              <a:t>Wilske</a:t>
            </a:r>
            <a:r>
              <a:rPr lang="en-US" sz="2400" dirty="0"/>
              <a:t> 2002)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verder</a:t>
            </a:r>
            <a:r>
              <a:rPr lang="en-US" sz="2400" dirty="0"/>
              <a:t> </a:t>
            </a:r>
            <a:r>
              <a:rPr lang="en-US" sz="2400" dirty="0" err="1"/>
              <a:t>ontwikkelen</a:t>
            </a:r>
            <a:r>
              <a:rPr lang="en-US" sz="2400" dirty="0"/>
              <a:t> van </a:t>
            </a:r>
            <a:r>
              <a:rPr lang="en-US" sz="2400" dirty="0" err="1"/>
              <a:t>serologie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vroege</a:t>
            </a:r>
            <a:r>
              <a:rPr lang="en-US" sz="2400" dirty="0"/>
              <a:t> </a:t>
            </a:r>
            <a:r>
              <a:rPr lang="en-US" sz="2400" dirty="0" err="1"/>
              <a:t>behandeling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/>
              <a:t>IgM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langduring</a:t>
            </a:r>
            <a:r>
              <a:rPr lang="en-US" sz="2400" dirty="0"/>
              <a:t> </a:t>
            </a:r>
            <a:r>
              <a:rPr lang="en-US" sz="2400" dirty="0" err="1"/>
              <a:t>positief</a:t>
            </a:r>
            <a:r>
              <a:rPr lang="en-US" sz="2400" dirty="0"/>
              <a:t> </a:t>
            </a:r>
            <a:r>
              <a:rPr lang="en-US" sz="2400" dirty="0" err="1"/>
              <a:t>blijven</a:t>
            </a:r>
            <a:r>
              <a:rPr lang="en-US" sz="2400" dirty="0"/>
              <a:t>,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behandeling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nl-NL" sz="2400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195736" y="1021945"/>
            <a:ext cx="633412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24797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01"/>
              </p:ext>
            </p:extLst>
          </p:nvPr>
        </p:nvGraphicFramePr>
        <p:xfrm>
          <a:off x="684213" y="3281144"/>
          <a:ext cx="6130925" cy="2164080"/>
        </p:xfrm>
        <a:graphic>
          <a:graphicData uri="http://schemas.openxmlformats.org/drawingml/2006/table">
            <a:tbl>
              <a:tblPr/>
              <a:tblGrid>
                <a:gridCol w="1751012"/>
                <a:gridCol w="1150938"/>
                <a:gridCol w="3228975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Studie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Patienten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Resultaat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Aguero rosenfelt 1996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 EM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9% blijft seroneg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Hammers-Berrgren 1994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 EM</a:t>
                      </a:r>
                      <a:endParaRPr kumimoji="0" 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18/19 IgM alone bij incusie </a:t>
                      </a:r>
                      <a:endParaRPr kumimoji="0" 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blijft IgG neg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Lomholt 2000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 EM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41% blijft seroneg</a:t>
                      </a:r>
                      <a:endParaRPr kumimoji="0" 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35% blijft geisoleerd IgM pos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Luft 1996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246 EM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27% blijft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seroneg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601"/>
            <a:ext cx="1224136" cy="1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8097837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a typeface="Osaka" pitchFamily="1" charset="-128"/>
              </a:rPr>
              <a:t>VG: veel “vage” klachten, rheuma, fibromyalgie ?</a:t>
            </a:r>
          </a:p>
          <a:p>
            <a:pPr>
              <a:spcBef>
                <a:spcPct val="50000"/>
              </a:spcBef>
            </a:pPr>
            <a:r>
              <a:rPr lang="en-US" sz="2400">
                <a:ea typeface="Osaka" pitchFamily="1" charset="-128"/>
              </a:rPr>
              <a:t>Terug van heerlijke zomervakantie in Tsjechi</a:t>
            </a:r>
            <a:r>
              <a:rPr lang="ru-RU" sz="2400">
                <a:ea typeface="Osaka" pitchFamily="1" charset="-128"/>
                <a:cs typeface="Arial" pitchFamily="34" charset="0"/>
              </a:rPr>
              <a:t>ё</a:t>
            </a:r>
            <a:endParaRPr lang="en-US" sz="2400">
              <a:ea typeface="Osaka" pitchFamily="1" charset="-128"/>
            </a:endParaRPr>
          </a:p>
          <a:p>
            <a:pPr>
              <a:spcBef>
                <a:spcPct val="50000"/>
              </a:spcBef>
            </a:pPr>
            <a:r>
              <a:rPr lang="en-US" sz="2400">
                <a:ea typeface="Osaka" pitchFamily="1" charset="-128"/>
              </a:rPr>
              <a:t>Bemerkte een plekje, papeltje op het bovenarm. Zit er na een week nog. Misschien is de roodheid wel groter geworden.</a:t>
            </a:r>
          </a:p>
          <a:p>
            <a:pPr>
              <a:spcBef>
                <a:spcPct val="50000"/>
              </a:spcBef>
            </a:pPr>
            <a:r>
              <a:rPr lang="en-US" sz="2400">
                <a:ea typeface="Osaka" pitchFamily="1" charset="-128"/>
              </a:rPr>
              <a:t>O: roodheid 5-6 cm in doorsnede, centraal mogelijk wat bleek. </a:t>
            </a:r>
          </a:p>
          <a:p>
            <a:pPr>
              <a:spcBef>
                <a:spcPct val="50000"/>
              </a:spcBef>
            </a:pPr>
            <a:endParaRPr lang="en-US" sz="2400">
              <a:ea typeface="Osaka" pitchFamily="1" charset="-128"/>
            </a:endParaRPr>
          </a:p>
          <a:p>
            <a:pPr>
              <a:spcBef>
                <a:spcPct val="50000"/>
              </a:spcBef>
            </a:pPr>
            <a:r>
              <a:rPr lang="en-US" sz="2400">
                <a:ea typeface="Osaka" pitchFamily="1" charset="-128"/>
              </a:rPr>
              <a:t>Lyme EIA C6: negatief.</a:t>
            </a:r>
          </a:p>
          <a:p>
            <a:pPr>
              <a:spcBef>
                <a:spcPct val="50000"/>
              </a:spcBef>
            </a:pPr>
            <a:r>
              <a:rPr lang="nl-NL" sz="2400"/>
              <a:t>Heeft deze patient Lyme?</a:t>
            </a:r>
            <a:endParaRPr lang="en-US" sz="2400">
              <a:ea typeface="Osaka" pitchFamily="1" charset="-128"/>
            </a:endParaRPr>
          </a:p>
          <a:p>
            <a:pPr>
              <a:spcBef>
                <a:spcPct val="50000"/>
              </a:spcBef>
            </a:pPr>
            <a:endParaRPr lang="nl-NL" sz="2400">
              <a:ea typeface="Osaka" pitchFamily="1" charset="-128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nl-NL" u="sng">
                <a:solidFill>
                  <a:schemeClr val="tx1"/>
                </a:solidFill>
              </a:rPr>
              <a:t>Casus 1, </a:t>
            </a:r>
            <a:r>
              <a:rPr lang="en-US" u="sng">
                <a:solidFill>
                  <a:schemeClr val="tx1"/>
                </a:solidFill>
              </a:rPr>
              <a:t>46 jarige vrouw</a:t>
            </a:r>
            <a:endParaRPr lang="nl-NL" u="sng">
              <a:solidFill>
                <a:schemeClr val="tx1"/>
              </a:solidFill>
            </a:endParaRPr>
          </a:p>
        </p:txBody>
      </p:sp>
      <p:pic>
        <p:nvPicPr>
          <p:cNvPr id="148484" name="Picture 4" descr="izore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79612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2354</Words>
  <Application>Microsoft Office PowerPoint</Application>
  <PresentationFormat>Diavoorstelling (4:3)</PresentationFormat>
  <Paragraphs>440</Paragraphs>
  <Slides>33</Slides>
  <Notes>23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Kantoorthema</vt:lpstr>
      <vt:lpstr>Lyme serologie, wat kun je er mee?</vt:lpstr>
      <vt:lpstr>Controverse Lyme  “ILADs versus IDSA”</vt:lpstr>
      <vt:lpstr>Kritiek lobbygroepen t.a.v.   Lyme-diagnostiek:</vt:lpstr>
      <vt:lpstr>Borrelia burgdorferi (sensu lato) </vt:lpstr>
      <vt:lpstr>Borrelia serologie; EIA / IFA</vt:lpstr>
      <vt:lpstr>PowerPoint-presentatie</vt:lpstr>
      <vt:lpstr>KLINISCHE STADIA</vt:lpstr>
      <vt:lpstr>Lyme-serologie, bron van discussie</vt:lpstr>
      <vt:lpstr>Casus 1, 46 jarige vrouw</vt:lpstr>
      <vt:lpstr>PowerPoint-presentatie</vt:lpstr>
      <vt:lpstr>Casus 2: 21/10/2011 man 57 jaar</vt:lpstr>
      <vt:lpstr>Casus 2: man 57 jaar</vt:lpstr>
      <vt:lpstr>Lyme-serologie, bron van discussie</vt:lpstr>
      <vt:lpstr>Lyme-serologie, bron van discussie</vt:lpstr>
      <vt:lpstr>Sensitiviteit serologie in verschillende ziektefases</vt:lpstr>
      <vt:lpstr>Lyme consensisberaad</vt:lpstr>
      <vt:lpstr>Rondzending 25 sera</vt:lpstr>
      <vt:lpstr>9 deelnemende laboratoria gebruiken 8 verschillende algoritmes in de Lyme serologie</vt:lpstr>
      <vt:lpstr>Weinig tot geen intra assay variatie</vt:lpstr>
      <vt:lpstr>Uitkomsten conclusies</vt:lpstr>
      <vt:lpstr>Resultaten in bloed doneren confirmatie serologie blijft zinvol</vt:lpstr>
      <vt:lpstr>Een patient met non-Lyme Artritis op een laboratorium foutief positief bevonden</vt:lpstr>
      <vt:lpstr>EM n=5</vt:lpstr>
      <vt:lpstr>Discrepanties in vroege neuroborreliose</vt:lpstr>
      <vt:lpstr>PowerPoint-presentatie</vt:lpstr>
      <vt:lpstr>Sensitiviteit serologie in verschillende ziektefases</vt:lpstr>
      <vt:lpstr>Gebruikte testen rondzending Lyme 2011  </vt:lpstr>
      <vt:lpstr>Lues/Lyme 2011.1  monster A</vt:lpstr>
      <vt:lpstr>PowerPoint-presentatie</vt:lpstr>
      <vt:lpstr>PowerPoint-presentatie</vt:lpstr>
      <vt:lpstr>PowerPoint-presentatie</vt:lpstr>
      <vt:lpstr>Lyme diagnostiek, aanbevelingen</vt:lpstr>
      <vt:lpstr>Lyme diagnostiek, aanbevelingen: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Lyme serologie, wat kun je er mee?</dc:title>
  <dc:creator>Brandenburg, Afke</dc:creator>
  <cp:lastModifiedBy>Linie Plukker</cp:lastModifiedBy>
  <cp:revision>44</cp:revision>
  <dcterms:created xsi:type="dcterms:W3CDTF">2012-06-09T14:14:25Z</dcterms:created>
  <dcterms:modified xsi:type="dcterms:W3CDTF">2012-06-26T11:26:07Z</dcterms:modified>
</cp:coreProperties>
</file>